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Quattrocento"/>
      <p:regular r:id="rId21"/>
    </p:embeddedFont>
    <p:embeddedFont>
      <p:font typeface="Quattrocento"/>
      <p:regular r:id="rId22"/>
    </p:embeddedFont>
    <p:embeddedFont>
      <p:font typeface="Quattrocento"/>
      <p:regular r:id="rId23"/>
    </p:embeddedFont>
    <p:embeddedFont>
      <p:font typeface="Quattrocen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463635"/>
            <a:ext cx="7468553" cy="1943100"/>
          </a:xfrm>
          <a:prstGeom prst="rect">
            <a:avLst/>
          </a:prstGeom>
          <a:noFill/>
          <a:ln/>
        </p:spPr>
        <p:txBody>
          <a:bodyPr wrap="square" lIns="0" tIns="0" rIns="0" bIns="0" rtlCol="0" anchor="t"/>
          <a:lstStyle/>
          <a:p>
            <a:pPr indent="0" marL="0">
              <a:lnSpc>
                <a:spcPts val="7650"/>
              </a:lnSpc>
              <a:buNone/>
            </a:pPr>
            <a:r>
              <a:rPr lang="en-US" sz="6100" dirty="0">
                <a:solidFill>
                  <a:srgbClr val="FFD9BE"/>
                </a:solidFill>
                <a:latin typeface="Quattrocento" pitchFamily="34" charset="0"/>
                <a:ea typeface="Quattrocento" pitchFamily="34" charset="-122"/>
                <a:cs typeface="Quattrocento" pitchFamily="34" charset="-120"/>
              </a:rPr>
              <a:t>Experiencia Istanbull Malls</a:t>
            </a:r>
            <a:endParaRPr lang="en-US" sz="6100" dirty="0"/>
          </a:p>
        </p:txBody>
      </p:sp>
      <p:sp>
        <p:nvSpPr>
          <p:cNvPr id="4" name="Text 1"/>
          <p:cNvSpPr/>
          <p:nvPr/>
        </p:nvSpPr>
        <p:spPr>
          <a:xfrm>
            <a:off x="837724" y="3765709"/>
            <a:ext cx="7468553"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5" name="Text 2"/>
          <p:cNvSpPr/>
          <p:nvPr/>
        </p:nvSpPr>
        <p:spPr>
          <a:xfrm>
            <a:off x="837724" y="4507706"/>
            <a:ext cx="3435429" cy="422315"/>
          </a:xfrm>
          <a:prstGeom prst="rect">
            <a:avLst/>
          </a:prstGeom>
          <a:noFill/>
          <a:ln/>
        </p:spPr>
        <p:txBody>
          <a:bodyPr wrap="none" lIns="0" tIns="0" rIns="0" bIns="0" rtlCol="0" anchor="t"/>
          <a:lstStyle/>
          <a:p>
            <a:pPr indent="0" marL="0">
              <a:lnSpc>
                <a:spcPts val="3300"/>
              </a:lnSpc>
              <a:buNone/>
            </a:pPr>
            <a:r>
              <a:rPr lang="en-US" sz="2650" dirty="0">
                <a:solidFill>
                  <a:srgbClr val="FFD9BE"/>
                </a:solidFill>
                <a:latin typeface="Quattrocento" pitchFamily="34" charset="0"/>
                <a:ea typeface="Quattrocento" pitchFamily="34" charset="-122"/>
                <a:cs typeface="Quattrocento" pitchFamily="34" charset="-120"/>
              </a:rPr>
              <a:t>ANALÍTICA DE DATOS</a:t>
            </a:r>
            <a:endParaRPr lang="en-US" sz="2650" dirty="0"/>
          </a:p>
        </p:txBody>
      </p:sp>
      <p:sp>
        <p:nvSpPr>
          <p:cNvPr id="6" name="Text 3"/>
          <p:cNvSpPr/>
          <p:nvPr/>
        </p:nvSpPr>
        <p:spPr>
          <a:xfrm>
            <a:off x="837724" y="5288994"/>
            <a:ext cx="7125891" cy="351949"/>
          </a:xfrm>
          <a:prstGeom prst="rect">
            <a:avLst/>
          </a:prstGeom>
          <a:noFill/>
          <a:ln/>
        </p:spPr>
        <p:txBody>
          <a:bodyPr wrap="none" lIns="0" tIns="0" rIns="0" bIns="0" rtlCol="0" anchor="t"/>
          <a:lstStyle/>
          <a:p>
            <a:pPr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TECNICATURA EN INNOVACIÓN CON TECNOLOGIA 4.0</a:t>
            </a:r>
            <a:endParaRPr lang="en-US" sz="2200" dirty="0"/>
          </a:p>
        </p:txBody>
      </p:sp>
      <p:sp>
        <p:nvSpPr>
          <p:cNvPr id="7" name="Text 4"/>
          <p:cNvSpPr/>
          <p:nvPr/>
        </p:nvSpPr>
        <p:spPr>
          <a:xfrm>
            <a:off x="837724" y="5999917"/>
            <a:ext cx="7468553" cy="766048"/>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INTEGRANTES: GHISIGLIERI, CRISTIAN; OSUNA, NAYLUI; PEÑA, ROMINA</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05696" y="892016"/>
            <a:ext cx="5990153" cy="5912525"/>
          </a:xfrm>
          <a:prstGeom prst="rect">
            <a:avLst/>
          </a:prstGeom>
        </p:spPr>
      </p:pic>
      <p:sp>
        <p:nvSpPr>
          <p:cNvPr id="3" name="Text 0"/>
          <p:cNvSpPr/>
          <p:nvPr/>
        </p:nvSpPr>
        <p:spPr>
          <a:xfrm>
            <a:off x="805696" y="7063502"/>
            <a:ext cx="6228755" cy="368379"/>
          </a:xfrm>
          <a:prstGeom prst="rect">
            <a:avLst/>
          </a:prstGeom>
          <a:noFill/>
          <a:ln/>
        </p:spPr>
        <p:txBody>
          <a:bodyPr wrap="none" lIns="0" tIns="0" rIns="0" bIns="0" rtlCol="0" anchor="t"/>
          <a:lstStyle/>
          <a:p>
            <a:pPr indent="0" marL="0">
              <a:lnSpc>
                <a:spcPts val="2900"/>
              </a:lnSpc>
              <a:buNone/>
            </a:pPr>
            <a:endParaRPr lang="en-US" sz="1800" dirty="0"/>
          </a:p>
        </p:txBody>
      </p:sp>
      <p:sp>
        <p:nvSpPr>
          <p:cNvPr id="4" name="Text 1"/>
          <p:cNvSpPr/>
          <p:nvPr/>
        </p:nvSpPr>
        <p:spPr>
          <a:xfrm>
            <a:off x="7603569" y="2404586"/>
            <a:ext cx="5416748" cy="677108"/>
          </a:xfrm>
          <a:prstGeom prst="rect">
            <a:avLst/>
          </a:prstGeom>
          <a:noFill/>
          <a:ln/>
        </p:spPr>
        <p:txBody>
          <a:bodyPr wrap="none" lIns="0" tIns="0" rIns="0" bIns="0" rtlCol="0" anchor="t"/>
          <a:lstStyle/>
          <a:p>
            <a:pPr indent="0" marL="0">
              <a:lnSpc>
                <a:spcPts val="5300"/>
              </a:lnSpc>
              <a:buNone/>
            </a:pPr>
            <a:r>
              <a:rPr lang="en-US" sz="4250" dirty="0">
                <a:solidFill>
                  <a:srgbClr val="FFD9BE"/>
                </a:solidFill>
                <a:latin typeface="Quattrocento" pitchFamily="34" charset="0"/>
                <a:ea typeface="Quattrocento" pitchFamily="34" charset="-122"/>
                <a:cs typeface="Quattrocento" pitchFamily="34" charset="-120"/>
              </a:rPr>
              <a:t>Perfil del Cliente</a:t>
            </a:r>
            <a:endParaRPr lang="en-US" sz="4250" dirty="0"/>
          </a:p>
        </p:txBody>
      </p:sp>
      <p:sp>
        <p:nvSpPr>
          <p:cNvPr id="5" name="Text 2"/>
          <p:cNvSpPr/>
          <p:nvPr/>
        </p:nvSpPr>
        <p:spPr>
          <a:xfrm>
            <a:off x="7603569" y="3311843"/>
            <a:ext cx="6228755" cy="2578656"/>
          </a:xfrm>
          <a:prstGeom prst="rect">
            <a:avLst/>
          </a:prstGeom>
          <a:noFill/>
          <a:ln/>
        </p:spPr>
        <p:txBody>
          <a:bodyPr wrap="square" lIns="0" tIns="0" rIns="0" bIns="0" rtlCol="0" anchor="t"/>
          <a:lstStyle/>
          <a:p>
            <a:pPr indent="0" marL="0">
              <a:lnSpc>
                <a:spcPts val="2900"/>
              </a:lnSpc>
              <a:buNone/>
            </a:pPr>
            <a:r>
              <a:rPr lang="en-US" sz="1800" dirty="0">
                <a:solidFill>
                  <a:srgbClr val="F9EEE7"/>
                </a:solidFill>
                <a:latin typeface="Quattrocento" pitchFamily="34" charset="0"/>
                <a:ea typeface="Quattrocento" pitchFamily="34" charset="-122"/>
                <a:cs typeface="Quattrocento" pitchFamily="34" charset="-120"/>
              </a:rPr>
              <a:t>Se trata de un perfil diverso, con predominancia de mujeres adultas y un equilibrio en métodos de pago entre efectivo y tarjetas. Las estrategias de marketing deben dirigirse a cada segmento, con énfasis en promociones para adultos jóvenes y mayores, inclusión de métodos de pago digitales y campañas que refuercen la confianza en experiencias exclusivas.</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5311" y="459938"/>
            <a:ext cx="7973377" cy="983694"/>
          </a:xfrm>
          <a:prstGeom prst="rect">
            <a:avLst/>
          </a:prstGeom>
          <a:noFill/>
          <a:ln/>
        </p:spPr>
        <p:txBody>
          <a:bodyPr wrap="square" lIns="0" tIns="0" rIns="0" bIns="0" rtlCol="0" anchor="t"/>
          <a:lstStyle/>
          <a:p>
            <a:pPr indent="0" marL="0">
              <a:lnSpc>
                <a:spcPts val="3850"/>
              </a:lnSpc>
              <a:buNone/>
            </a:pPr>
            <a:r>
              <a:rPr lang="en-US" sz="3050" dirty="0">
                <a:solidFill>
                  <a:srgbClr val="FFD9BE"/>
                </a:solidFill>
                <a:latin typeface="Quattrocento" pitchFamily="34" charset="0"/>
                <a:ea typeface="Quattrocento" pitchFamily="34" charset="-122"/>
                <a:cs typeface="Quattrocento" pitchFamily="34" charset="-120"/>
              </a:rPr>
              <a:t>Impacto de la Tecnología en la Experiencia del Cliente</a:t>
            </a:r>
            <a:endParaRPr lang="en-US" sz="3050" dirty="0"/>
          </a:p>
        </p:txBody>
      </p:sp>
      <p:pic>
        <p:nvPicPr>
          <p:cNvPr id="4" name="Image 1" descr="preencoded.png">    </p:cNvPr>
          <p:cNvPicPr>
            <a:picLocks noChangeAspect="1"/>
          </p:cNvPicPr>
          <p:nvPr/>
        </p:nvPicPr>
        <p:blipFill>
          <a:blip r:embed="rId2"/>
          <a:stretch>
            <a:fillRect/>
          </a:stretch>
        </p:blipFill>
        <p:spPr>
          <a:xfrm>
            <a:off x="585311" y="1694498"/>
            <a:ext cx="836176" cy="1337905"/>
          </a:xfrm>
          <a:prstGeom prst="rect">
            <a:avLst/>
          </a:prstGeom>
        </p:spPr>
      </p:pic>
      <p:sp>
        <p:nvSpPr>
          <p:cNvPr id="5" name="Text 1"/>
          <p:cNvSpPr/>
          <p:nvPr/>
        </p:nvSpPr>
        <p:spPr>
          <a:xfrm>
            <a:off x="1672352" y="1861661"/>
            <a:ext cx="1967627" cy="245983"/>
          </a:xfrm>
          <a:prstGeom prst="rect">
            <a:avLst/>
          </a:prstGeom>
          <a:noFill/>
          <a:ln/>
        </p:spPr>
        <p:txBody>
          <a:bodyPr wrap="none" lIns="0" tIns="0" rIns="0" bIns="0" rtlCol="0" anchor="t"/>
          <a:lstStyle/>
          <a:p>
            <a:pPr algn="l" indent="0" marL="0">
              <a:lnSpc>
                <a:spcPts val="1900"/>
              </a:lnSpc>
              <a:buNone/>
            </a:pPr>
            <a:r>
              <a:rPr lang="en-US" sz="1500" dirty="0">
                <a:solidFill>
                  <a:srgbClr val="F9EEE7"/>
                </a:solidFill>
                <a:latin typeface="Quattrocento" pitchFamily="34" charset="0"/>
                <a:ea typeface="Quattrocento" pitchFamily="34" charset="-122"/>
                <a:cs typeface="Quattrocento" pitchFamily="34" charset="-120"/>
              </a:rPr>
              <a:t>Wi-Fi Gratuito</a:t>
            </a:r>
            <a:endParaRPr lang="en-US" sz="1500" dirty="0"/>
          </a:p>
        </p:txBody>
      </p:sp>
      <p:sp>
        <p:nvSpPr>
          <p:cNvPr id="6" name="Text 2"/>
          <p:cNvSpPr/>
          <p:nvPr/>
        </p:nvSpPr>
        <p:spPr>
          <a:xfrm>
            <a:off x="1672352" y="2207895"/>
            <a:ext cx="6886337" cy="267653"/>
          </a:xfrm>
          <a:prstGeom prst="rect">
            <a:avLst/>
          </a:prstGeom>
          <a:noFill/>
          <a:ln/>
        </p:spPr>
        <p:txBody>
          <a:bodyPr wrap="non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Facilita la navegación en línea, comparación de precios y uso de apps del centro comercial.</a:t>
            </a:r>
            <a:endParaRPr lang="en-US" sz="1300" dirty="0"/>
          </a:p>
        </p:txBody>
      </p:sp>
      <p:pic>
        <p:nvPicPr>
          <p:cNvPr id="7" name="Image 2" descr="preencoded.png">    </p:cNvPr>
          <p:cNvPicPr>
            <a:picLocks noChangeAspect="1"/>
          </p:cNvPicPr>
          <p:nvPr/>
        </p:nvPicPr>
        <p:blipFill>
          <a:blip r:embed="rId3"/>
          <a:stretch>
            <a:fillRect/>
          </a:stretch>
        </p:blipFill>
        <p:spPr>
          <a:xfrm>
            <a:off x="585311" y="3032403"/>
            <a:ext cx="836176" cy="1337905"/>
          </a:xfrm>
          <a:prstGeom prst="rect">
            <a:avLst/>
          </a:prstGeom>
        </p:spPr>
      </p:pic>
      <p:sp>
        <p:nvSpPr>
          <p:cNvPr id="8" name="Text 3"/>
          <p:cNvSpPr/>
          <p:nvPr/>
        </p:nvSpPr>
        <p:spPr>
          <a:xfrm>
            <a:off x="1672352" y="3199567"/>
            <a:ext cx="1967627" cy="245983"/>
          </a:xfrm>
          <a:prstGeom prst="rect">
            <a:avLst/>
          </a:prstGeom>
          <a:noFill/>
          <a:ln/>
        </p:spPr>
        <p:txBody>
          <a:bodyPr wrap="none" lIns="0" tIns="0" rIns="0" bIns="0" rtlCol="0" anchor="t"/>
          <a:lstStyle/>
          <a:p>
            <a:pPr algn="l" indent="0" marL="0">
              <a:lnSpc>
                <a:spcPts val="1900"/>
              </a:lnSpc>
              <a:buNone/>
            </a:pPr>
            <a:r>
              <a:rPr lang="en-US" sz="1500" dirty="0">
                <a:solidFill>
                  <a:srgbClr val="F9EEE7"/>
                </a:solidFill>
                <a:latin typeface="Quattrocento" pitchFamily="34" charset="0"/>
                <a:ea typeface="Quattrocento" pitchFamily="34" charset="-122"/>
                <a:cs typeface="Quattrocento" pitchFamily="34" charset="-120"/>
              </a:rPr>
              <a:t>Pagos Digitales</a:t>
            </a:r>
            <a:endParaRPr lang="en-US" sz="1500" dirty="0"/>
          </a:p>
        </p:txBody>
      </p:sp>
      <p:sp>
        <p:nvSpPr>
          <p:cNvPr id="9" name="Text 4"/>
          <p:cNvSpPr/>
          <p:nvPr/>
        </p:nvSpPr>
        <p:spPr>
          <a:xfrm>
            <a:off x="1672352" y="3545800"/>
            <a:ext cx="6886337" cy="267653"/>
          </a:xfrm>
          <a:prstGeom prst="rect">
            <a:avLst/>
          </a:prstGeom>
          <a:noFill/>
          <a:ln/>
        </p:spPr>
        <p:txBody>
          <a:bodyPr wrap="non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Acelera las transacciones y mejora la seguridad, atrayendo a consumidores tech-savvy.</a:t>
            </a:r>
            <a:endParaRPr lang="en-US" sz="1300" dirty="0"/>
          </a:p>
        </p:txBody>
      </p:sp>
      <p:pic>
        <p:nvPicPr>
          <p:cNvPr id="10" name="Image 3" descr="preencoded.png">    </p:cNvPr>
          <p:cNvPicPr>
            <a:picLocks noChangeAspect="1"/>
          </p:cNvPicPr>
          <p:nvPr/>
        </p:nvPicPr>
        <p:blipFill>
          <a:blip r:embed="rId4"/>
          <a:stretch>
            <a:fillRect/>
          </a:stretch>
        </p:blipFill>
        <p:spPr>
          <a:xfrm>
            <a:off x="585311" y="4370308"/>
            <a:ext cx="836176" cy="1337905"/>
          </a:xfrm>
          <a:prstGeom prst="rect">
            <a:avLst/>
          </a:prstGeom>
        </p:spPr>
      </p:pic>
      <p:sp>
        <p:nvSpPr>
          <p:cNvPr id="11" name="Text 5"/>
          <p:cNvSpPr/>
          <p:nvPr/>
        </p:nvSpPr>
        <p:spPr>
          <a:xfrm>
            <a:off x="1672352" y="4537472"/>
            <a:ext cx="1967627" cy="245983"/>
          </a:xfrm>
          <a:prstGeom prst="rect">
            <a:avLst/>
          </a:prstGeom>
          <a:noFill/>
          <a:ln/>
        </p:spPr>
        <p:txBody>
          <a:bodyPr wrap="none" lIns="0" tIns="0" rIns="0" bIns="0" rtlCol="0" anchor="t"/>
          <a:lstStyle/>
          <a:p>
            <a:pPr algn="l" indent="0" marL="0">
              <a:lnSpc>
                <a:spcPts val="1900"/>
              </a:lnSpc>
              <a:buNone/>
            </a:pPr>
            <a:r>
              <a:rPr lang="en-US" sz="1500" dirty="0">
                <a:solidFill>
                  <a:srgbClr val="F9EEE7"/>
                </a:solidFill>
                <a:latin typeface="Quattrocento" pitchFamily="34" charset="0"/>
                <a:ea typeface="Quattrocento" pitchFamily="34" charset="-122"/>
                <a:cs typeface="Quattrocento" pitchFamily="34" charset="-120"/>
              </a:rPr>
              <a:t>Apps Personalizadas</a:t>
            </a:r>
            <a:endParaRPr lang="en-US" sz="1500" dirty="0"/>
          </a:p>
        </p:txBody>
      </p:sp>
      <p:sp>
        <p:nvSpPr>
          <p:cNvPr id="12" name="Text 6"/>
          <p:cNvSpPr/>
          <p:nvPr/>
        </p:nvSpPr>
        <p:spPr>
          <a:xfrm>
            <a:off x="1672352" y="4883706"/>
            <a:ext cx="6886337" cy="267653"/>
          </a:xfrm>
          <a:prstGeom prst="rect">
            <a:avLst/>
          </a:prstGeom>
          <a:noFill/>
          <a:ln/>
        </p:spPr>
        <p:txBody>
          <a:bodyPr wrap="non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Ofrecen mapas interactivos, promociones exclusivas y programas de fidelización.</a:t>
            </a:r>
            <a:endParaRPr lang="en-US" sz="1300" dirty="0"/>
          </a:p>
        </p:txBody>
      </p:sp>
      <p:pic>
        <p:nvPicPr>
          <p:cNvPr id="13" name="Image 4" descr="preencoded.png">    </p:cNvPr>
          <p:cNvPicPr>
            <a:picLocks noChangeAspect="1"/>
          </p:cNvPicPr>
          <p:nvPr/>
        </p:nvPicPr>
        <p:blipFill>
          <a:blip r:embed="rId5"/>
          <a:stretch>
            <a:fillRect/>
          </a:stretch>
        </p:blipFill>
        <p:spPr>
          <a:xfrm>
            <a:off x="585311" y="5708213"/>
            <a:ext cx="836176" cy="1337905"/>
          </a:xfrm>
          <a:prstGeom prst="rect">
            <a:avLst/>
          </a:prstGeom>
        </p:spPr>
      </p:pic>
      <p:sp>
        <p:nvSpPr>
          <p:cNvPr id="14" name="Text 7"/>
          <p:cNvSpPr/>
          <p:nvPr/>
        </p:nvSpPr>
        <p:spPr>
          <a:xfrm>
            <a:off x="1672352" y="5875377"/>
            <a:ext cx="1967627" cy="245983"/>
          </a:xfrm>
          <a:prstGeom prst="rect">
            <a:avLst/>
          </a:prstGeom>
          <a:noFill/>
          <a:ln/>
        </p:spPr>
        <p:txBody>
          <a:bodyPr wrap="none" lIns="0" tIns="0" rIns="0" bIns="0" rtlCol="0" anchor="t"/>
          <a:lstStyle/>
          <a:p>
            <a:pPr algn="l" indent="0" marL="0">
              <a:lnSpc>
                <a:spcPts val="1900"/>
              </a:lnSpc>
              <a:buNone/>
            </a:pPr>
            <a:r>
              <a:rPr lang="en-US" sz="1500" dirty="0">
                <a:solidFill>
                  <a:srgbClr val="F9EEE7"/>
                </a:solidFill>
                <a:latin typeface="Quattrocento" pitchFamily="34" charset="0"/>
                <a:ea typeface="Quattrocento" pitchFamily="34" charset="-122"/>
                <a:cs typeface="Quattrocento" pitchFamily="34" charset="-120"/>
              </a:rPr>
              <a:t>Análisis de Datos</a:t>
            </a:r>
            <a:endParaRPr lang="en-US" sz="1500" dirty="0"/>
          </a:p>
        </p:txBody>
      </p:sp>
      <p:sp>
        <p:nvSpPr>
          <p:cNvPr id="15" name="Text 8"/>
          <p:cNvSpPr/>
          <p:nvPr/>
        </p:nvSpPr>
        <p:spPr>
          <a:xfrm>
            <a:off x="1672352" y="6221611"/>
            <a:ext cx="6886337" cy="535305"/>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Permite personalizar ofertas y optimizar la distribución de tiendas según el comportamiento del cliente.</a:t>
            </a:r>
            <a:endParaRPr lang="en-US" sz="1300" dirty="0"/>
          </a:p>
        </p:txBody>
      </p:sp>
      <p:sp>
        <p:nvSpPr>
          <p:cNvPr id="16" name="Text 9"/>
          <p:cNvSpPr/>
          <p:nvPr/>
        </p:nvSpPr>
        <p:spPr>
          <a:xfrm>
            <a:off x="585311" y="7234238"/>
            <a:ext cx="7973377" cy="535305"/>
          </a:xfrm>
          <a:prstGeom prst="rect">
            <a:avLst/>
          </a:prstGeom>
          <a:noFill/>
          <a:ln/>
        </p:spPr>
        <p:txBody>
          <a:bodyPr wrap="square" lIns="0" tIns="0" rIns="0" bIns="0" rtlCol="0" anchor="t"/>
          <a:lstStyle/>
          <a:p>
            <a:pPr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La integración de estas tecnologías no solo mejora la experiencia del cliente, sino que también proporciona valiosos insights para la gestión y estrategia de los centros comerciales.</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4023" y="593408"/>
            <a:ext cx="10123408" cy="633651"/>
          </a:xfrm>
          <a:prstGeom prst="rect">
            <a:avLst/>
          </a:prstGeom>
          <a:noFill/>
          <a:ln/>
        </p:spPr>
        <p:txBody>
          <a:bodyPr wrap="none" lIns="0" tIns="0" rIns="0" bIns="0" rtlCol="0" anchor="t"/>
          <a:lstStyle/>
          <a:p>
            <a:pPr indent="0" marL="0">
              <a:lnSpc>
                <a:spcPts val="4950"/>
              </a:lnSpc>
              <a:buNone/>
            </a:pPr>
            <a:r>
              <a:rPr lang="en-US" sz="3950" dirty="0">
                <a:solidFill>
                  <a:srgbClr val="FFD9BE"/>
                </a:solidFill>
                <a:latin typeface="Quattrocento" pitchFamily="34" charset="0"/>
                <a:ea typeface="Quattrocento" pitchFamily="34" charset="-122"/>
                <a:cs typeface="Quattrocento" pitchFamily="34" charset="-120"/>
              </a:rPr>
              <a:t>Tendencias Emergentes y Recomendaciones</a:t>
            </a:r>
            <a:endParaRPr lang="en-US" sz="3950" dirty="0"/>
          </a:p>
        </p:txBody>
      </p:sp>
      <p:pic>
        <p:nvPicPr>
          <p:cNvPr id="3" name="Image 0" descr="preencoded.png">    </p:cNvPr>
          <p:cNvPicPr>
            <a:picLocks noChangeAspect="1"/>
          </p:cNvPicPr>
          <p:nvPr/>
        </p:nvPicPr>
        <p:blipFill>
          <a:blip r:embed="rId1"/>
          <a:stretch>
            <a:fillRect/>
          </a:stretch>
        </p:blipFill>
        <p:spPr>
          <a:xfrm>
            <a:off x="3222665" y="1657826"/>
            <a:ext cx="1623774" cy="1221343"/>
          </a:xfrm>
          <a:prstGeom prst="rect">
            <a:avLst/>
          </a:prstGeom>
        </p:spPr>
      </p:pic>
      <p:sp>
        <p:nvSpPr>
          <p:cNvPr id="4" name="Text 1"/>
          <p:cNvSpPr/>
          <p:nvPr/>
        </p:nvSpPr>
        <p:spPr>
          <a:xfrm>
            <a:off x="3986808" y="2203847"/>
            <a:ext cx="95369" cy="430887"/>
          </a:xfrm>
          <a:prstGeom prst="rect">
            <a:avLst/>
          </a:prstGeom>
          <a:noFill/>
          <a:ln/>
        </p:spPr>
        <p:txBody>
          <a:bodyPr wrap="none" lIns="0" tIns="0" rIns="0" bIns="0" rtlCol="0" anchor="t"/>
          <a:lstStyle/>
          <a:p>
            <a:pPr algn="ctr" indent="0" marL="0">
              <a:lnSpc>
                <a:spcPts val="3350"/>
              </a:lnSpc>
              <a:buNone/>
            </a:pPr>
            <a:r>
              <a:rPr lang="en-US" sz="2100" dirty="0">
                <a:solidFill>
                  <a:srgbClr val="F9EEE7"/>
                </a:solidFill>
                <a:latin typeface="Quattrocento" pitchFamily="34" charset="0"/>
                <a:ea typeface="Quattrocento" pitchFamily="34" charset="-122"/>
                <a:cs typeface="Quattrocento" pitchFamily="34" charset="-120"/>
              </a:rPr>
              <a:t>1</a:t>
            </a:r>
            <a:endParaRPr lang="en-US" sz="2100" dirty="0"/>
          </a:p>
        </p:txBody>
      </p:sp>
      <p:sp>
        <p:nvSpPr>
          <p:cNvPr id="5" name="Text 2"/>
          <p:cNvSpPr/>
          <p:nvPr/>
        </p:nvSpPr>
        <p:spPr>
          <a:xfrm>
            <a:off x="5061823" y="1873210"/>
            <a:ext cx="3108127" cy="316825"/>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Análisis Avanzado de Datos</a:t>
            </a:r>
            <a:endParaRPr lang="en-US" sz="1950" dirty="0"/>
          </a:p>
        </p:txBody>
      </p:sp>
      <p:sp>
        <p:nvSpPr>
          <p:cNvPr id="6" name="Text 3"/>
          <p:cNvSpPr/>
          <p:nvPr/>
        </p:nvSpPr>
        <p:spPr>
          <a:xfrm>
            <a:off x="5061823" y="2319218"/>
            <a:ext cx="5590818" cy="344567"/>
          </a:xfrm>
          <a:prstGeom prst="rect">
            <a:avLst/>
          </a:prstGeom>
          <a:noFill/>
          <a:ln/>
        </p:spPr>
        <p:txBody>
          <a:bodyPr wrap="none" lIns="0" tIns="0" rIns="0" bIns="0" rtlCol="0" anchor="t"/>
          <a:lstStyle/>
          <a:p>
            <a:pPr algn="l"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Utilizar IA para predecir tendencias y personalizar ofertas.</a:t>
            </a:r>
            <a:endParaRPr lang="en-US" sz="1650" dirty="0"/>
          </a:p>
        </p:txBody>
      </p:sp>
      <p:sp>
        <p:nvSpPr>
          <p:cNvPr id="7" name="Shape 4"/>
          <p:cNvSpPr/>
          <p:nvPr/>
        </p:nvSpPr>
        <p:spPr>
          <a:xfrm>
            <a:off x="4900255" y="2890838"/>
            <a:ext cx="8922306" cy="15240"/>
          </a:xfrm>
          <a:prstGeom prst="roundRect">
            <a:avLst>
              <a:gd name="adj" fmla="val 212050"/>
            </a:avLst>
          </a:prstGeom>
          <a:solidFill>
            <a:srgbClr val="4A6B6A"/>
          </a:solidFill>
          <a:ln/>
        </p:spPr>
      </p:sp>
      <p:pic>
        <p:nvPicPr>
          <p:cNvPr id="8" name="Image 1" descr="preencoded.png">    </p:cNvPr>
          <p:cNvPicPr>
            <a:picLocks noChangeAspect="1"/>
          </p:cNvPicPr>
          <p:nvPr/>
        </p:nvPicPr>
        <p:blipFill>
          <a:blip r:embed="rId2"/>
          <a:stretch>
            <a:fillRect/>
          </a:stretch>
        </p:blipFill>
        <p:spPr>
          <a:xfrm>
            <a:off x="2410658" y="2932986"/>
            <a:ext cx="3247668" cy="1221343"/>
          </a:xfrm>
          <a:prstGeom prst="rect">
            <a:avLst/>
          </a:prstGeom>
        </p:spPr>
      </p:pic>
      <p:sp>
        <p:nvSpPr>
          <p:cNvPr id="9" name="Text 5"/>
          <p:cNvSpPr/>
          <p:nvPr/>
        </p:nvSpPr>
        <p:spPr>
          <a:xfrm>
            <a:off x="3962281" y="3328154"/>
            <a:ext cx="144304" cy="430887"/>
          </a:xfrm>
          <a:prstGeom prst="rect">
            <a:avLst/>
          </a:prstGeom>
          <a:noFill/>
          <a:ln/>
        </p:spPr>
        <p:txBody>
          <a:bodyPr wrap="none" lIns="0" tIns="0" rIns="0" bIns="0" rtlCol="0" anchor="t"/>
          <a:lstStyle/>
          <a:p>
            <a:pPr algn="ctr" indent="0" marL="0">
              <a:lnSpc>
                <a:spcPts val="3350"/>
              </a:lnSpc>
              <a:buNone/>
            </a:pPr>
            <a:r>
              <a:rPr lang="en-US" sz="2100" dirty="0">
                <a:solidFill>
                  <a:srgbClr val="F9EEE7"/>
                </a:solidFill>
                <a:latin typeface="Quattrocento" pitchFamily="34" charset="0"/>
                <a:ea typeface="Quattrocento" pitchFamily="34" charset="-122"/>
                <a:cs typeface="Quattrocento" pitchFamily="34" charset="-120"/>
              </a:rPr>
              <a:t>2</a:t>
            </a:r>
            <a:endParaRPr lang="en-US" sz="2100" dirty="0"/>
          </a:p>
        </p:txBody>
      </p:sp>
      <p:sp>
        <p:nvSpPr>
          <p:cNvPr id="10" name="Text 6"/>
          <p:cNvSpPr/>
          <p:nvPr/>
        </p:nvSpPr>
        <p:spPr>
          <a:xfrm>
            <a:off x="5873710" y="3385185"/>
            <a:ext cx="3641884" cy="316825"/>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Estrategias Digitales y Marketing</a:t>
            </a:r>
            <a:endParaRPr lang="en-US" sz="1950" dirty="0"/>
          </a:p>
        </p:txBody>
      </p:sp>
      <p:sp>
        <p:nvSpPr>
          <p:cNvPr id="11" name="Shape 7"/>
          <p:cNvSpPr/>
          <p:nvPr/>
        </p:nvSpPr>
        <p:spPr>
          <a:xfrm>
            <a:off x="5712143" y="4165997"/>
            <a:ext cx="8110418" cy="15240"/>
          </a:xfrm>
          <a:prstGeom prst="roundRect">
            <a:avLst>
              <a:gd name="adj" fmla="val 212050"/>
            </a:avLst>
          </a:prstGeom>
          <a:solidFill>
            <a:srgbClr val="4A6B6A"/>
          </a:solidFill>
          <a:ln/>
        </p:spPr>
      </p:sp>
      <p:pic>
        <p:nvPicPr>
          <p:cNvPr id="12" name="Image 2" descr="preencoded.png">    </p:cNvPr>
          <p:cNvPicPr>
            <a:picLocks noChangeAspect="1"/>
          </p:cNvPicPr>
          <p:nvPr/>
        </p:nvPicPr>
        <p:blipFill>
          <a:blip r:embed="rId3"/>
          <a:stretch>
            <a:fillRect/>
          </a:stretch>
        </p:blipFill>
        <p:spPr>
          <a:xfrm>
            <a:off x="1598771" y="4208145"/>
            <a:ext cx="4871561" cy="1221343"/>
          </a:xfrm>
          <a:prstGeom prst="rect">
            <a:avLst/>
          </a:prstGeom>
        </p:spPr>
      </p:pic>
      <p:sp>
        <p:nvSpPr>
          <p:cNvPr id="13" name="Text 8"/>
          <p:cNvSpPr/>
          <p:nvPr/>
        </p:nvSpPr>
        <p:spPr>
          <a:xfrm>
            <a:off x="3961328" y="4603313"/>
            <a:ext cx="146447" cy="430887"/>
          </a:xfrm>
          <a:prstGeom prst="rect">
            <a:avLst/>
          </a:prstGeom>
          <a:noFill/>
          <a:ln/>
        </p:spPr>
        <p:txBody>
          <a:bodyPr wrap="none" lIns="0" tIns="0" rIns="0" bIns="0" rtlCol="0" anchor="t"/>
          <a:lstStyle/>
          <a:p>
            <a:pPr algn="ctr" indent="0" marL="0">
              <a:lnSpc>
                <a:spcPts val="3350"/>
              </a:lnSpc>
              <a:buNone/>
            </a:pPr>
            <a:r>
              <a:rPr lang="en-US" sz="2100" dirty="0">
                <a:solidFill>
                  <a:srgbClr val="F9EEE7"/>
                </a:solidFill>
                <a:latin typeface="Quattrocento" pitchFamily="34" charset="0"/>
                <a:ea typeface="Quattrocento" pitchFamily="34" charset="-122"/>
                <a:cs typeface="Quattrocento" pitchFamily="34" charset="-120"/>
              </a:rPr>
              <a:t>3</a:t>
            </a:r>
            <a:endParaRPr lang="en-US" sz="2100" dirty="0"/>
          </a:p>
        </p:txBody>
      </p:sp>
      <p:sp>
        <p:nvSpPr>
          <p:cNvPr id="14" name="Text 9"/>
          <p:cNvSpPr/>
          <p:nvPr/>
        </p:nvSpPr>
        <p:spPr>
          <a:xfrm>
            <a:off x="6685717" y="4660344"/>
            <a:ext cx="4798814" cy="316825"/>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Medios de Pago Adaptados al Consumidor</a:t>
            </a:r>
            <a:endParaRPr lang="en-US" sz="1950" dirty="0"/>
          </a:p>
        </p:txBody>
      </p:sp>
      <p:sp>
        <p:nvSpPr>
          <p:cNvPr id="15" name="Shape 10"/>
          <p:cNvSpPr/>
          <p:nvPr/>
        </p:nvSpPr>
        <p:spPr>
          <a:xfrm>
            <a:off x="6524149" y="5441156"/>
            <a:ext cx="7298412" cy="15240"/>
          </a:xfrm>
          <a:prstGeom prst="roundRect">
            <a:avLst>
              <a:gd name="adj" fmla="val 212050"/>
            </a:avLst>
          </a:prstGeom>
          <a:solidFill>
            <a:srgbClr val="4A6B6A"/>
          </a:solidFill>
          <a:ln/>
        </p:spPr>
      </p:sp>
      <p:pic>
        <p:nvPicPr>
          <p:cNvPr id="16" name="Image 3" descr="preencoded.png">    </p:cNvPr>
          <p:cNvPicPr>
            <a:picLocks noChangeAspect="1"/>
          </p:cNvPicPr>
          <p:nvPr/>
        </p:nvPicPr>
        <p:blipFill>
          <a:blip r:embed="rId4"/>
          <a:stretch>
            <a:fillRect/>
          </a:stretch>
        </p:blipFill>
        <p:spPr>
          <a:xfrm>
            <a:off x="786765" y="5483304"/>
            <a:ext cx="6495455" cy="1221343"/>
          </a:xfrm>
          <a:prstGeom prst="rect">
            <a:avLst/>
          </a:prstGeom>
        </p:spPr>
      </p:pic>
      <p:sp>
        <p:nvSpPr>
          <p:cNvPr id="17" name="Text 11"/>
          <p:cNvSpPr/>
          <p:nvPr/>
        </p:nvSpPr>
        <p:spPr>
          <a:xfrm>
            <a:off x="3965972" y="5878473"/>
            <a:ext cx="136803" cy="430887"/>
          </a:xfrm>
          <a:prstGeom prst="rect">
            <a:avLst/>
          </a:prstGeom>
          <a:noFill/>
          <a:ln/>
        </p:spPr>
        <p:txBody>
          <a:bodyPr wrap="none" lIns="0" tIns="0" rIns="0" bIns="0" rtlCol="0" anchor="t"/>
          <a:lstStyle/>
          <a:p>
            <a:pPr algn="ctr" indent="0" marL="0">
              <a:lnSpc>
                <a:spcPts val="3350"/>
              </a:lnSpc>
              <a:buNone/>
            </a:pPr>
            <a:r>
              <a:rPr lang="en-US" sz="2100" dirty="0">
                <a:solidFill>
                  <a:srgbClr val="F9EEE7"/>
                </a:solidFill>
                <a:latin typeface="Quattrocento" pitchFamily="34" charset="0"/>
                <a:ea typeface="Quattrocento" pitchFamily="34" charset="-122"/>
                <a:cs typeface="Quattrocento" pitchFamily="34" charset="-120"/>
              </a:rPr>
              <a:t>4</a:t>
            </a:r>
            <a:endParaRPr lang="en-US" sz="2100" dirty="0"/>
          </a:p>
        </p:txBody>
      </p:sp>
      <p:sp>
        <p:nvSpPr>
          <p:cNvPr id="18" name="Text 12"/>
          <p:cNvSpPr/>
          <p:nvPr/>
        </p:nvSpPr>
        <p:spPr>
          <a:xfrm>
            <a:off x="7497604" y="5935504"/>
            <a:ext cx="2771418" cy="316825"/>
          </a:xfrm>
          <a:prstGeom prst="rect">
            <a:avLst/>
          </a:prstGeom>
          <a:noFill/>
          <a:ln/>
        </p:spPr>
        <p:txBody>
          <a:bodyPr wrap="none" lIns="0" tIns="0" rIns="0" bIns="0" rtlCol="0" anchor="t"/>
          <a:lstStyle/>
          <a:p>
            <a:pPr algn="l"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Estrategias Innovadoras </a:t>
            </a:r>
            <a:endParaRPr lang="en-US" sz="1950" dirty="0"/>
          </a:p>
        </p:txBody>
      </p:sp>
      <p:sp>
        <p:nvSpPr>
          <p:cNvPr id="19" name="Text 13"/>
          <p:cNvSpPr/>
          <p:nvPr/>
        </p:nvSpPr>
        <p:spPr>
          <a:xfrm>
            <a:off x="754023" y="6946940"/>
            <a:ext cx="13122354" cy="689134"/>
          </a:xfrm>
          <a:prstGeom prst="rect">
            <a:avLst/>
          </a:prstGeom>
          <a:noFill/>
          <a:ln/>
        </p:spPr>
        <p:txBody>
          <a:bodyPr wrap="square" lIns="0" tIns="0" rIns="0" bIns="0" rtlCol="0" anchor="t"/>
          <a:lstStyle/>
          <a:p>
            <a:pPr indent="0" marL="0">
              <a:lnSpc>
                <a:spcPts val="2700"/>
              </a:lnSpc>
              <a:buNone/>
            </a:pPr>
            <a:r>
              <a:rPr lang="en-US" sz="1650" dirty="0">
                <a:solidFill>
                  <a:srgbClr val="F9EEE7"/>
                </a:solidFill>
                <a:latin typeface="Quattrocento" pitchFamily="34" charset="0"/>
                <a:ea typeface="Quattrocento" pitchFamily="34" charset="-122"/>
                <a:cs typeface="Quattrocento" pitchFamily="34" charset="-120"/>
              </a:rPr>
              <a:t>Estas tendencias representan el futuro de los centros comerciales en Estambul. Adoptarlas permitirá a los centros mantenerse relevantes y atractivos para una base de consumidores cada vez más exigente y consciente.</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6959" y="1066324"/>
            <a:ext cx="6225183" cy="555069"/>
          </a:xfrm>
          <a:prstGeom prst="rect">
            <a:avLst/>
          </a:prstGeom>
          <a:noFill/>
          <a:ln/>
        </p:spPr>
        <p:txBody>
          <a:bodyPr wrap="none" lIns="0" tIns="0" rIns="0" bIns="0" rtlCol="0" anchor="t"/>
          <a:lstStyle/>
          <a:p>
            <a:pPr indent="0" marL="0">
              <a:lnSpc>
                <a:spcPts val="4350"/>
              </a:lnSpc>
              <a:buNone/>
            </a:pPr>
            <a:r>
              <a:rPr lang="en-US" sz="3450" dirty="0">
                <a:solidFill>
                  <a:srgbClr val="FFD9BE"/>
                </a:solidFill>
                <a:latin typeface="Quattrocento" pitchFamily="34" charset="0"/>
                <a:ea typeface="Quattrocento" pitchFamily="34" charset="-122"/>
                <a:cs typeface="Quattrocento" pitchFamily="34" charset="-120"/>
              </a:rPr>
              <a:t>Conclusiones y Próximos Pasos</a:t>
            </a:r>
            <a:endParaRPr lang="en-US" sz="3450" dirty="0"/>
          </a:p>
        </p:txBody>
      </p:sp>
      <p:sp>
        <p:nvSpPr>
          <p:cNvPr id="4" name="Shape 1"/>
          <p:cNvSpPr/>
          <p:nvPr/>
        </p:nvSpPr>
        <p:spPr>
          <a:xfrm>
            <a:off x="6146959" y="1904405"/>
            <a:ext cx="3817144" cy="1674019"/>
          </a:xfrm>
          <a:prstGeom prst="roundRect">
            <a:avLst>
              <a:gd name="adj" fmla="val 1691"/>
            </a:avLst>
          </a:prstGeom>
          <a:solidFill>
            <a:srgbClr val="315251"/>
          </a:solidFill>
          <a:ln/>
        </p:spPr>
      </p:sp>
      <p:sp>
        <p:nvSpPr>
          <p:cNvPr id="5" name="Text 2"/>
          <p:cNvSpPr/>
          <p:nvPr/>
        </p:nvSpPr>
        <p:spPr>
          <a:xfrm>
            <a:off x="6335673" y="2093119"/>
            <a:ext cx="2220397" cy="277535"/>
          </a:xfrm>
          <a:prstGeom prst="rect">
            <a:avLst/>
          </a:prstGeom>
          <a:noFill/>
          <a:ln/>
        </p:spPr>
        <p:txBody>
          <a:bodyPr wrap="none" lIns="0" tIns="0" rIns="0" bIns="0" rtlCol="0" anchor="t"/>
          <a:lstStyle/>
          <a:p>
            <a:pPr indent="0" marL="0">
              <a:lnSpc>
                <a:spcPts val="2150"/>
              </a:lnSpc>
              <a:buNone/>
            </a:pPr>
            <a:r>
              <a:rPr lang="en-US" sz="1700" dirty="0">
                <a:solidFill>
                  <a:srgbClr val="F9EEE7"/>
                </a:solidFill>
                <a:latin typeface="Quattrocento" pitchFamily="34" charset="0"/>
                <a:ea typeface="Quattrocento" pitchFamily="34" charset="-122"/>
                <a:cs typeface="Quattrocento" pitchFamily="34" charset="-120"/>
              </a:rPr>
              <a:t>Innovación Continua</a:t>
            </a:r>
            <a:endParaRPr lang="en-US" sz="1700" dirty="0"/>
          </a:p>
        </p:txBody>
      </p:sp>
      <p:sp>
        <p:nvSpPr>
          <p:cNvPr id="6" name="Text 3"/>
          <p:cNvSpPr/>
          <p:nvPr/>
        </p:nvSpPr>
        <p:spPr>
          <a:xfrm>
            <a:off x="6335673" y="2483882"/>
            <a:ext cx="3439716" cy="905828"/>
          </a:xfrm>
          <a:prstGeom prst="rect">
            <a:avLst/>
          </a:prstGeom>
          <a:noFill/>
          <a:ln/>
        </p:spPr>
        <p:txBody>
          <a:bodyPr wrap="square" lIns="0" tIns="0" rIns="0" bIns="0" rtlCol="0" anchor="t"/>
          <a:lstStyle/>
          <a:p>
            <a:pPr indent="0" marL="0">
              <a:lnSpc>
                <a:spcPts val="2350"/>
              </a:lnSpc>
              <a:buNone/>
            </a:pPr>
            <a:r>
              <a:rPr lang="en-US" sz="1450" dirty="0">
                <a:solidFill>
                  <a:srgbClr val="F9EEE7"/>
                </a:solidFill>
                <a:latin typeface="Quattrocento" pitchFamily="34" charset="0"/>
                <a:ea typeface="Quattrocento" pitchFamily="34" charset="-122"/>
                <a:cs typeface="Quattrocento" pitchFamily="34" charset="-120"/>
              </a:rPr>
              <a:t>Mantenerse al día con las últimas tendencias tecnológicas y de consumo es crucial para el éxito a largo plazo.</a:t>
            </a:r>
            <a:endParaRPr lang="en-US" sz="1450" dirty="0"/>
          </a:p>
        </p:txBody>
      </p:sp>
      <p:sp>
        <p:nvSpPr>
          <p:cNvPr id="7" name="Shape 4"/>
          <p:cNvSpPr/>
          <p:nvPr/>
        </p:nvSpPr>
        <p:spPr>
          <a:xfrm>
            <a:off x="10152817" y="1904405"/>
            <a:ext cx="3817144" cy="1674019"/>
          </a:xfrm>
          <a:prstGeom prst="roundRect">
            <a:avLst>
              <a:gd name="adj" fmla="val 1691"/>
            </a:avLst>
          </a:prstGeom>
          <a:solidFill>
            <a:srgbClr val="315251"/>
          </a:solidFill>
          <a:ln/>
        </p:spPr>
      </p:sp>
      <p:sp>
        <p:nvSpPr>
          <p:cNvPr id="8" name="Text 5"/>
          <p:cNvSpPr/>
          <p:nvPr/>
        </p:nvSpPr>
        <p:spPr>
          <a:xfrm>
            <a:off x="10341531" y="2093119"/>
            <a:ext cx="2613303" cy="277535"/>
          </a:xfrm>
          <a:prstGeom prst="rect">
            <a:avLst/>
          </a:prstGeom>
          <a:noFill/>
          <a:ln/>
        </p:spPr>
        <p:txBody>
          <a:bodyPr wrap="none" lIns="0" tIns="0" rIns="0" bIns="0" rtlCol="0" anchor="t"/>
          <a:lstStyle/>
          <a:p>
            <a:pPr indent="0" marL="0">
              <a:lnSpc>
                <a:spcPts val="2150"/>
              </a:lnSpc>
              <a:buNone/>
            </a:pPr>
            <a:r>
              <a:rPr lang="en-US" sz="1700" dirty="0">
                <a:solidFill>
                  <a:srgbClr val="F9EEE7"/>
                </a:solidFill>
                <a:latin typeface="Quattrocento" pitchFamily="34" charset="0"/>
                <a:ea typeface="Quattrocento" pitchFamily="34" charset="-122"/>
                <a:cs typeface="Quattrocento" pitchFamily="34" charset="-120"/>
              </a:rPr>
              <a:t>Experiencia Personalizada</a:t>
            </a:r>
            <a:endParaRPr lang="en-US" sz="1700" dirty="0"/>
          </a:p>
        </p:txBody>
      </p:sp>
      <p:sp>
        <p:nvSpPr>
          <p:cNvPr id="9" name="Text 6"/>
          <p:cNvSpPr/>
          <p:nvPr/>
        </p:nvSpPr>
        <p:spPr>
          <a:xfrm>
            <a:off x="10341531" y="2483882"/>
            <a:ext cx="3439716" cy="905828"/>
          </a:xfrm>
          <a:prstGeom prst="rect">
            <a:avLst/>
          </a:prstGeom>
          <a:noFill/>
          <a:ln/>
        </p:spPr>
        <p:txBody>
          <a:bodyPr wrap="square" lIns="0" tIns="0" rIns="0" bIns="0" rtlCol="0" anchor="t"/>
          <a:lstStyle/>
          <a:p>
            <a:pPr indent="0" marL="0">
              <a:lnSpc>
                <a:spcPts val="2350"/>
              </a:lnSpc>
              <a:buNone/>
            </a:pPr>
            <a:r>
              <a:rPr lang="en-US" sz="1450" dirty="0">
                <a:solidFill>
                  <a:srgbClr val="F9EEE7"/>
                </a:solidFill>
                <a:latin typeface="Quattrocento" pitchFamily="34" charset="0"/>
                <a:ea typeface="Quattrocento" pitchFamily="34" charset="-122"/>
                <a:cs typeface="Quattrocento" pitchFamily="34" charset="-120"/>
              </a:rPr>
              <a:t>Utilizar datos para ofrecer experiencias y ofertas adaptadas a las preferencias individuales de los clientes.</a:t>
            </a:r>
            <a:endParaRPr lang="en-US" sz="1450" dirty="0"/>
          </a:p>
        </p:txBody>
      </p:sp>
      <p:sp>
        <p:nvSpPr>
          <p:cNvPr id="10" name="Shape 7"/>
          <p:cNvSpPr/>
          <p:nvPr/>
        </p:nvSpPr>
        <p:spPr>
          <a:xfrm>
            <a:off x="6146959" y="3767137"/>
            <a:ext cx="3817144" cy="1975961"/>
          </a:xfrm>
          <a:prstGeom prst="roundRect">
            <a:avLst>
              <a:gd name="adj" fmla="val 1433"/>
            </a:avLst>
          </a:prstGeom>
          <a:solidFill>
            <a:srgbClr val="315251"/>
          </a:solidFill>
          <a:ln/>
        </p:spPr>
      </p:sp>
      <p:sp>
        <p:nvSpPr>
          <p:cNvPr id="11" name="Text 8"/>
          <p:cNvSpPr/>
          <p:nvPr/>
        </p:nvSpPr>
        <p:spPr>
          <a:xfrm>
            <a:off x="6335673" y="3955852"/>
            <a:ext cx="2220397" cy="277535"/>
          </a:xfrm>
          <a:prstGeom prst="rect">
            <a:avLst/>
          </a:prstGeom>
          <a:noFill/>
          <a:ln/>
        </p:spPr>
        <p:txBody>
          <a:bodyPr wrap="none" lIns="0" tIns="0" rIns="0" bIns="0" rtlCol="0" anchor="t"/>
          <a:lstStyle/>
          <a:p>
            <a:pPr indent="0" marL="0">
              <a:lnSpc>
                <a:spcPts val="2150"/>
              </a:lnSpc>
              <a:buNone/>
            </a:pPr>
            <a:r>
              <a:rPr lang="en-US" sz="1700" dirty="0">
                <a:solidFill>
                  <a:srgbClr val="F9EEE7"/>
                </a:solidFill>
                <a:latin typeface="Quattrocento" pitchFamily="34" charset="0"/>
                <a:ea typeface="Quattrocento" pitchFamily="34" charset="-122"/>
                <a:cs typeface="Quattrocento" pitchFamily="34" charset="-120"/>
              </a:rPr>
              <a:t>Conexión</a:t>
            </a:r>
            <a:endParaRPr lang="en-US" sz="1700" dirty="0"/>
          </a:p>
        </p:txBody>
      </p:sp>
      <p:sp>
        <p:nvSpPr>
          <p:cNvPr id="12" name="Text 9"/>
          <p:cNvSpPr/>
          <p:nvPr/>
        </p:nvSpPr>
        <p:spPr>
          <a:xfrm>
            <a:off x="6335673" y="4346615"/>
            <a:ext cx="3439716" cy="1207770"/>
          </a:xfrm>
          <a:prstGeom prst="rect">
            <a:avLst/>
          </a:prstGeom>
          <a:noFill/>
          <a:ln/>
        </p:spPr>
        <p:txBody>
          <a:bodyPr wrap="square" lIns="0" tIns="0" rIns="0" bIns="0" rtlCol="0" anchor="t"/>
          <a:lstStyle/>
          <a:p>
            <a:pPr indent="0" marL="0">
              <a:lnSpc>
                <a:spcPts val="2350"/>
              </a:lnSpc>
              <a:buNone/>
            </a:pPr>
            <a:r>
              <a:rPr lang="en-US" sz="1450" dirty="0">
                <a:solidFill>
                  <a:srgbClr val="F9EEE7"/>
                </a:solidFill>
                <a:latin typeface="Quattrocento" pitchFamily="34" charset="0"/>
                <a:ea typeface="Quattrocento" pitchFamily="34" charset="-122"/>
                <a:cs typeface="Quattrocento" pitchFamily="34" charset="-120"/>
              </a:rPr>
              <a:t>Crear un entorno que celebre y apoye la cultura y comunidad local, fomentando un sentido de pertenencia y conexión entre los clientes y el centro comercial.</a:t>
            </a:r>
            <a:endParaRPr lang="en-US" sz="1450" dirty="0"/>
          </a:p>
        </p:txBody>
      </p:sp>
      <p:sp>
        <p:nvSpPr>
          <p:cNvPr id="13" name="Shape 10"/>
          <p:cNvSpPr/>
          <p:nvPr/>
        </p:nvSpPr>
        <p:spPr>
          <a:xfrm>
            <a:off x="10152817" y="3767137"/>
            <a:ext cx="3817144" cy="1975961"/>
          </a:xfrm>
          <a:prstGeom prst="roundRect">
            <a:avLst>
              <a:gd name="adj" fmla="val 1433"/>
            </a:avLst>
          </a:prstGeom>
          <a:solidFill>
            <a:srgbClr val="315251"/>
          </a:solidFill>
          <a:ln/>
        </p:spPr>
      </p:sp>
      <p:sp>
        <p:nvSpPr>
          <p:cNvPr id="14" name="Text 11"/>
          <p:cNvSpPr/>
          <p:nvPr/>
        </p:nvSpPr>
        <p:spPr>
          <a:xfrm>
            <a:off x="10341531" y="3955852"/>
            <a:ext cx="2220397" cy="277535"/>
          </a:xfrm>
          <a:prstGeom prst="rect">
            <a:avLst/>
          </a:prstGeom>
          <a:noFill/>
          <a:ln/>
        </p:spPr>
        <p:txBody>
          <a:bodyPr wrap="none" lIns="0" tIns="0" rIns="0" bIns="0" rtlCol="0" anchor="t"/>
          <a:lstStyle/>
          <a:p>
            <a:pPr indent="0" marL="0">
              <a:lnSpc>
                <a:spcPts val="2150"/>
              </a:lnSpc>
              <a:buNone/>
            </a:pPr>
            <a:r>
              <a:rPr lang="en-US" sz="1700" dirty="0">
                <a:solidFill>
                  <a:srgbClr val="F9EEE7"/>
                </a:solidFill>
                <a:latin typeface="Quattrocento" pitchFamily="34" charset="0"/>
                <a:ea typeface="Quattrocento" pitchFamily="34" charset="-122"/>
                <a:cs typeface="Quattrocento" pitchFamily="34" charset="-120"/>
              </a:rPr>
              <a:t>Adaptabilidad</a:t>
            </a:r>
            <a:endParaRPr lang="en-US" sz="1700" dirty="0"/>
          </a:p>
        </p:txBody>
      </p:sp>
      <p:sp>
        <p:nvSpPr>
          <p:cNvPr id="15" name="Text 12"/>
          <p:cNvSpPr/>
          <p:nvPr/>
        </p:nvSpPr>
        <p:spPr>
          <a:xfrm>
            <a:off x="10341531" y="4346615"/>
            <a:ext cx="3439716" cy="905828"/>
          </a:xfrm>
          <a:prstGeom prst="rect">
            <a:avLst/>
          </a:prstGeom>
          <a:noFill/>
          <a:ln/>
        </p:spPr>
        <p:txBody>
          <a:bodyPr wrap="square" lIns="0" tIns="0" rIns="0" bIns="0" rtlCol="0" anchor="t"/>
          <a:lstStyle/>
          <a:p>
            <a:pPr indent="0" marL="0">
              <a:lnSpc>
                <a:spcPts val="2350"/>
              </a:lnSpc>
              <a:buNone/>
            </a:pPr>
            <a:r>
              <a:rPr lang="en-US" sz="1450" dirty="0">
                <a:solidFill>
                  <a:srgbClr val="F9EEE7"/>
                </a:solidFill>
                <a:latin typeface="Quattrocento" pitchFamily="34" charset="0"/>
                <a:ea typeface="Quattrocento" pitchFamily="34" charset="-122"/>
                <a:cs typeface="Quattrocento" pitchFamily="34" charset="-120"/>
              </a:rPr>
              <a:t>Diseñar espacios flexibles que puedan adaptarse rápidamente a nuevas tendencias y necesidades del mercado.</a:t>
            </a:r>
            <a:endParaRPr lang="en-US" sz="1450" dirty="0"/>
          </a:p>
        </p:txBody>
      </p:sp>
      <p:sp>
        <p:nvSpPr>
          <p:cNvPr id="16" name="Text 13"/>
          <p:cNvSpPr/>
          <p:nvPr/>
        </p:nvSpPr>
        <p:spPr>
          <a:xfrm>
            <a:off x="6146959" y="5955387"/>
            <a:ext cx="7822883" cy="1207770"/>
          </a:xfrm>
          <a:prstGeom prst="rect">
            <a:avLst/>
          </a:prstGeom>
          <a:noFill/>
          <a:ln/>
        </p:spPr>
        <p:txBody>
          <a:bodyPr wrap="square" lIns="0" tIns="0" rIns="0" bIns="0" rtlCol="0" anchor="t"/>
          <a:lstStyle/>
          <a:p>
            <a:pPr indent="0" marL="0">
              <a:lnSpc>
                <a:spcPts val="2350"/>
              </a:lnSpc>
              <a:buNone/>
            </a:pPr>
            <a:r>
              <a:rPr lang="en-US" sz="1450" dirty="0">
                <a:solidFill>
                  <a:srgbClr val="F9EEE7"/>
                </a:solidFill>
                <a:latin typeface="Quattrocento" pitchFamily="34" charset="0"/>
                <a:ea typeface="Quattrocento" pitchFamily="34" charset="-122"/>
                <a:cs typeface="Quattrocento" pitchFamily="34" charset="-120"/>
              </a:rPr>
              <a:t>El futuro de los centros comerciales en Estambul depende de su capacidad para evolucionar con las demandas cambiantes de los consumidores. Aquellos que logren combinar comercio, tecnología y experiencias únicas estarán mejor posicionados para prosperar en este dinámico mercado.</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1682710" y="3410783"/>
            <a:ext cx="11264979" cy="1408033"/>
          </a:xfrm>
          <a:prstGeom prst="rect">
            <a:avLst/>
          </a:prstGeom>
          <a:noFill/>
          <a:ln/>
        </p:spPr>
        <p:txBody>
          <a:bodyPr wrap="none" lIns="0" tIns="0" rIns="0" bIns="0" rtlCol="0" anchor="t"/>
          <a:lstStyle/>
          <a:p>
            <a:pPr algn="ctr" indent="0" marL="0">
              <a:lnSpc>
                <a:spcPts val="11050"/>
              </a:lnSpc>
              <a:buNone/>
            </a:pPr>
            <a:r>
              <a:rPr lang="en-US" sz="8850" dirty="0">
                <a:solidFill>
                  <a:srgbClr val="FFD9BE"/>
                </a:solidFill>
                <a:latin typeface="Quattrocento" pitchFamily="34" charset="0"/>
                <a:ea typeface="Quattrocento" pitchFamily="34" charset="-122"/>
                <a:cs typeface="Quattrocento" pitchFamily="34" charset="-120"/>
              </a:rPr>
              <a:t>MUCHAS GRACIAS</a:t>
            </a:r>
            <a:endParaRPr lang="en-US" sz="8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07688"/>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Análisis exploratorio de datos</a:t>
            </a:r>
            <a:endParaRPr lang="en-US" sz="4400" dirty="0"/>
          </a:p>
        </p:txBody>
      </p:sp>
      <p:sp>
        <p:nvSpPr>
          <p:cNvPr id="4" name="Text 1"/>
          <p:cNvSpPr/>
          <p:nvPr/>
        </p:nvSpPr>
        <p:spPr>
          <a:xfrm>
            <a:off x="6324124" y="3274695"/>
            <a:ext cx="7468553" cy="3447217"/>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En las últimas décadas, los centros comerciales de Estambul han experimentado una transformación significativa, convirtiéndose en complejos multifuncionales que fusionan comercio, entretenimiento y cultura. Este análisis se enfoca en cinco centros emblemáticos: Mall of Istanbul, Kanyon AVM, Metrocity AVM, Metropol Istanbul e İstinye Park AVM, explorando su ubicación estratégica, patrones de visitantes y desempeño financiero. Presentaremos insights valiosos y recomendaciones basadas en las tendencias de consumo observadas entre 2021 y 2023.</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43683"/>
          </a:xfrm>
          <a:prstGeom prst="rect">
            <a:avLst/>
          </a:prstGeom>
        </p:spPr>
      </p:pic>
      <p:sp>
        <p:nvSpPr>
          <p:cNvPr id="3" name="Text 0"/>
          <p:cNvSpPr/>
          <p:nvPr/>
        </p:nvSpPr>
        <p:spPr>
          <a:xfrm>
            <a:off x="516136" y="2486620"/>
            <a:ext cx="7542728" cy="433745"/>
          </a:xfrm>
          <a:prstGeom prst="rect">
            <a:avLst/>
          </a:prstGeom>
          <a:noFill/>
          <a:ln/>
        </p:spPr>
        <p:txBody>
          <a:bodyPr wrap="none" lIns="0" tIns="0" rIns="0" bIns="0" rtlCol="0" anchor="t"/>
          <a:lstStyle/>
          <a:p>
            <a:pPr indent="0" marL="0">
              <a:lnSpc>
                <a:spcPts val="3400"/>
              </a:lnSpc>
              <a:buNone/>
            </a:pPr>
            <a:r>
              <a:rPr lang="en-US" sz="2700" dirty="0">
                <a:solidFill>
                  <a:srgbClr val="FFD9BE"/>
                </a:solidFill>
                <a:latin typeface="Quattrocento" pitchFamily="34" charset="0"/>
                <a:ea typeface="Quattrocento" pitchFamily="34" charset="-122"/>
                <a:cs typeface="Quattrocento" pitchFamily="34" charset="-120"/>
              </a:rPr>
              <a:t>Descripción General de los Centros Comerciales</a:t>
            </a:r>
            <a:endParaRPr lang="en-US" sz="2700" dirty="0"/>
          </a:p>
        </p:txBody>
      </p:sp>
      <p:pic>
        <p:nvPicPr>
          <p:cNvPr id="4" name="Image 1" descr="preencoded.png">    </p:cNvPr>
          <p:cNvPicPr>
            <a:picLocks noChangeAspect="1"/>
          </p:cNvPicPr>
          <p:nvPr/>
        </p:nvPicPr>
        <p:blipFill>
          <a:blip r:embed="rId2"/>
          <a:stretch>
            <a:fillRect/>
          </a:stretch>
        </p:blipFill>
        <p:spPr>
          <a:xfrm>
            <a:off x="516136" y="3141583"/>
            <a:ext cx="368737" cy="368737"/>
          </a:xfrm>
          <a:prstGeom prst="rect">
            <a:avLst/>
          </a:prstGeom>
        </p:spPr>
      </p:pic>
      <p:sp>
        <p:nvSpPr>
          <p:cNvPr id="5" name="Text 1"/>
          <p:cNvSpPr/>
          <p:nvPr/>
        </p:nvSpPr>
        <p:spPr>
          <a:xfrm>
            <a:off x="516136" y="3657719"/>
            <a:ext cx="1735217" cy="216813"/>
          </a:xfrm>
          <a:prstGeom prst="rect">
            <a:avLst/>
          </a:prstGeom>
          <a:noFill/>
          <a:ln/>
        </p:spPr>
        <p:txBody>
          <a:bodyPr wrap="none" lIns="0" tIns="0" rIns="0" bIns="0" rtlCol="0" anchor="t"/>
          <a:lstStyle/>
          <a:p>
            <a:pPr algn="l" indent="0" marL="0">
              <a:lnSpc>
                <a:spcPts val="1700"/>
              </a:lnSpc>
              <a:buNone/>
            </a:pPr>
            <a:r>
              <a:rPr lang="en-US" sz="1350" dirty="0">
                <a:solidFill>
                  <a:srgbClr val="F9EEE7"/>
                </a:solidFill>
                <a:latin typeface="Quattrocento" pitchFamily="34" charset="0"/>
                <a:ea typeface="Quattrocento" pitchFamily="34" charset="-122"/>
                <a:cs typeface="Quattrocento" pitchFamily="34" charset="-120"/>
              </a:rPr>
              <a:t>Mall of Istanbul</a:t>
            </a:r>
            <a:endParaRPr lang="en-US" sz="1350" dirty="0"/>
          </a:p>
        </p:txBody>
      </p:sp>
      <p:sp>
        <p:nvSpPr>
          <p:cNvPr id="6" name="Text 2"/>
          <p:cNvSpPr/>
          <p:nvPr/>
        </p:nvSpPr>
        <p:spPr>
          <a:xfrm>
            <a:off x="516136" y="3962995"/>
            <a:ext cx="4385191" cy="1179909"/>
          </a:xfrm>
          <a:prstGeom prst="rect">
            <a:avLst/>
          </a:prstGeom>
          <a:noFill/>
          <a:ln/>
        </p:spPr>
        <p:txBody>
          <a:bodyPr wrap="square" lIns="0" tIns="0" rIns="0" bIns="0" rtlCol="0" anchor="t"/>
          <a:lstStyle/>
          <a:p>
            <a:pPr algn="l" indent="0" marL="0">
              <a:lnSpc>
                <a:spcPts val="1850"/>
              </a:lnSpc>
              <a:buNone/>
            </a:pPr>
            <a:r>
              <a:rPr lang="en-US" sz="1150" dirty="0">
                <a:solidFill>
                  <a:srgbClr val="F9EEE7"/>
                </a:solidFill>
                <a:latin typeface="Quattrocento" pitchFamily="34" charset="0"/>
                <a:ea typeface="Quattrocento" pitchFamily="34" charset="-122"/>
                <a:cs typeface="Quattrocento" pitchFamily="34" charset="-120"/>
              </a:rPr>
              <a:t>Ubicado en el próspero distrito de Başakşehir, se distingue por su ambiente moderno y conservador. Atrae a familias de clase media alta y alta, tanto locales como expatriados. Con su diseño innovador y atracciones como MOiPark, es un destino preferido para entretenimiento familiar y compras.</a:t>
            </a:r>
            <a:endParaRPr lang="en-US" sz="1150" dirty="0"/>
          </a:p>
        </p:txBody>
      </p:sp>
      <p:pic>
        <p:nvPicPr>
          <p:cNvPr id="7" name="Image 2" descr="preencoded.png">    </p:cNvPr>
          <p:cNvPicPr>
            <a:picLocks noChangeAspect="1"/>
          </p:cNvPicPr>
          <p:nvPr/>
        </p:nvPicPr>
        <p:blipFill>
          <a:blip r:embed="rId3"/>
          <a:stretch>
            <a:fillRect/>
          </a:stretch>
        </p:blipFill>
        <p:spPr>
          <a:xfrm>
            <a:off x="5122545" y="3141583"/>
            <a:ext cx="368737" cy="368737"/>
          </a:xfrm>
          <a:prstGeom prst="rect">
            <a:avLst/>
          </a:prstGeom>
        </p:spPr>
      </p:pic>
      <p:sp>
        <p:nvSpPr>
          <p:cNvPr id="8" name="Text 3"/>
          <p:cNvSpPr/>
          <p:nvPr/>
        </p:nvSpPr>
        <p:spPr>
          <a:xfrm>
            <a:off x="5122545" y="3657719"/>
            <a:ext cx="1735217" cy="216813"/>
          </a:xfrm>
          <a:prstGeom prst="rect">
            <a:avLst/>
          </a:prstGeom>
          <a:noFill/>
          <a:ln/>
        </p:spPr>
        <p:txBody>
          <a:bodyPr wrap="none" lIns="0" tIns="0" rIns="0" bIns="0" rtlCol="0" anchor="t"/>
          <a:lstStyle/>
          <a:p>
            <a:pPr algn="l" indent="0" marL="0">
              <a:lnSpc>
                <a:spcPts val="1700"/>
              </a:lnSpc>
              <a:buNone/>
            </a:pPr>
            <a:r>
              <a:rPr lang="en-US" sz="1350" dirty="0">
                <a:solidFill>
                  <a:srgbClr val="F9EEE7"/>
                </a:solidFill>
                <a:latin typeface="Quattrocento" pitchFamily="34" charset="0"/>
                <a:ea typeface="Quattrocento" pitchFamily="34" charset="-122"/>
                <a:cs typeface="Quattrocento" pitchFamily="34" charset="-120"/>
              </a:rPr>
              <a:t>Kanyon</a:t>
            </a:r>
            <a:endParaRPr lang="en-US" sz="1350" dirty="0"/>
          </a:p>
        </p:txBody>
      </p:sp>
      <p:sp>
        <p:nvSpPr>
          <p:cNvPr id="9" name="Text 4"/>
          <p:cNvSpPr/>
          <p:nvPr/>
        </p:nvSpPr>
        <p:spPr>
          <a:xfrm>
            <a:off x="5122545" y="3962995"/>
            <a:ext cx="4385191" cy="943927"/>
          </a:xfrm>
          <a:prstGeom prst="rect">
            <a:avLst/>
          </a:prstGeom>
          <a:noFill/>
          <a:ln/>
        </p:spPr>
        <p:txBody>
          <a:bodyPr wrap="square" lIns="0" tIns="0" rIns="0" bIns="0" rtlCol="0" anchor="t"/>
          <a:lstStyle/>
          <a:p>
            <a:pPr algn="l" indent="0" marL="0">
              <a:lnSpc>
                <a:spcPts val="1850"/>
              </a:lnSpc>
              <a:buNone/>
            </a:pPr>
            <a:r>
              <a:rPr lang="en-US" sz="1150" dirty="0">
                <a:solidFill>
                  <a:srgbClr val="F9EEE7"/>
                </a:solidFill>
                <a:latin typeface="Quattrocento" pitchFamily="34" charset="0"/>
                <a:ea typeface="Quattrocento" pitchFamily="34" charset="-122"/>
                <a:cs typeface="Quattrocento" pitchFamily="34" charset="-120"/>
              </a:rPr>
              <a:t>Ubicado en el corazón del distrito financiero de Levent, se distingue por su estilo refinado y elegante. Su diseño moderno y conexión con el metro lo hacen atractivo para un público de alto poder adquisitivo.</a:t>
            </a:r>
            <a:endParaRPr lang="en-US" sz="1150" dirty="0"/>
          </a:p>
        </p:txBody>
      </p:sp>
      <p:pic>
        <p:nvPicPr>
          <p:cNvPr id="10" name="Image 3" descr="preencoded.png">    </p:cNvPr>
          <p:cNvPicPr>
            <a:picLocks noChangeAspect="1"/>
          </p:cNvPicPr>
          <p:nvPr/>
        </p:nvPicPr>
        <p:blipFill>
          <a:blip r:embed="rId4"/>
          <a:stretch>
            <a:fillRect/>
          </a:stretch>
        </p:blipFill>
        <p:spPr>
          <a:xfrm>
            <a:off x="9728954" y="3141583"/>
            <a:ext cx="368737" cy="368737"/>
          </a:xfrm>
          <a:prstGeom prst="rect">
            <a:avLst/>
          </a:prstGeom>
        </p:spPr>
      </p:pic>
      <p:sp>
        <p:nvSpPr>
          <p:cNvPr id="11" name="Text 5"/>
          <p:cNvSpPr/>
          <p:nvPr/>
        </p:nvSpPr>
        <p:spPr>
          <a:xfrm>
            <a:off x="9728954" y="3657719"/>
            <a:ext cx="1735217" cy="216813"/>
          </a:xfrm>
          <a:prstGeom prst="rect">
            <a:avLst/>
          </a:prstGeom>
          <a:noFill/>
          <a:ln/>
        </p:spPr>
        <p:txBody>
          <a:bodyPr wrap="none" lIns="0" tIns="0" rIns="0" bIns="0" rtlCol="0" anchor="t"/>
          <a:lstStyle/>
          <a:p>
            <a:pPr algn="l" indent="0" marL="0">
              <a:lnSpc>
                <a:spcPts val="1700"/>
              </a:lnSpc>
              <a:buNone/>
            </a:pPr>
            <a:r>
              <a:rPr lang="en-US" sz="1350" dirty="0">
                <a:solidFill>
                  <a:srgbClr val="F9EEE7"/>
                </a:solidFill>
                <a:latin typeface="Quattrocento" pitchFamily="34" charset="0"/>
                <a:ea typeface="Quattrocento" pitchFamily="34" charset="-122"/>
                <a:cs typeface="Quattrocento" pitchFamily="34" charset="-120"/>
              </a:rPr>
              <a:t>Metrocity</a:t>
            </a:r>
            <a:endParaRPr lang="en-US" sz="1350" dirty="0"/>
          </a:p>
        </p:txBody>
      </p:sp>
      <p:sp>
        <p:nvSpPr>
          <p:cNvPr id="12" name="Text 6"/>
          <p:cNvSpPr/>
          <p:nvPr/>
        </p:nvSpPr>
        <p:spPr>
          <a:xfrm>
            <a:off x="9728954" y="3962995"/>
            <a:ext cx="4385191" cy="1179909"/>
          </a:xfrm>
          <a:prstGeom prst="rect">
            <a:avLst/>
          </a:prstGeom>
          <a:noFill/>
          <a:ln/>
        </p:spPr>
        <p:txBody>
          <a:bodyPr wrap="square" lIns="0" tIns="0" rIns="0" bIns="0" rtlCol="0" anchor="t"/>
          <a:lstStyle/>
          <a:p>
            <a:pPr algn="l" indent="0" marL="0">
              <a:lnSpc>
                <a:spcPts val="1850"/>
              </a:lnSpc>
              <a:buNone/>
            </a:pPr>
            <a:r>
              <a:rPr lang="en-US" sz="1150" dirty="0">
                <a:solidFill>
                  <a:srgbClr val="F9EEE7"/>
                </a:solidFill>
                <a:latin typeface="Quattrocento" pitchFamily="34" charset="0"/>
                <a:ea typeface="Quattrocento" pitchFamily="34" charset="-122"/>
                <a:cs typeface="Quattrocento" pitchFamily="34" charset="-120"/>
              </a:rPr>
              <a:t>También en Levent, comparte características con Kanyon, pero con un enfoque más práctico y accesible para la clase media alta. Con conexión directa al metro, es ideal para compras rápidas y almuerzos. Su oferta incluye moda, tecnología, y una variedad de restaurantes y servicios.</a:t>
            </a:r>
            <a:endParaRPr lang="en-US" sz="1150" dirty="0"/>
          </a:p>
        </p:txBody>
      </p:sp>
      <p:pic>
        <p:nvPicPr>
          <p:cNvPr id="13" name="Image 4" descr="preencoded.png">    </p:cNvPr>
          <p:cNvPicPr>
            <a:picLocks noChangeAspect="1"/>
          </p:cNvPicPr>
          <p:nvPr/>
        </p:nvPicPr>
        <p:blipFill>
          <a:blip r:embed="rId5"/>
          <a:stretch>
            <a:fillRect/>
          </a:stretch>
        </p:blipFill>
        <p:spPr>
          <a:xfrm>
            <a:off x="516136" y="5585341"/>
            <a:ext cx="368737" cy="368737"/>
          </a:xfrm>
          <a:prstGeom prst="rect">
            <a:avLst/>
          </a:prstGeom>
        </p:spPr>
      </p:pic>
      <p:sp>
        <p:nvSpPr>
          <p:cNvPr id="14" name="Text 7"/>
          <p:cNvSpPr/>
          <p:nvPr/>
        </p:nvSpPr>
        <p:spPr>
          <a:xfrm>
            <a:off x="516136" y="6101477"/>
            <a:ext cx="1735217" cy="216813"/>
          </a:xfrm>
          <a:prstGeom prst="rect">
            <a:avLst/>
          </a:prstGeom>
          <a:noFill/>
          <a:ln/>
        </p:spPr>
        <p:txBody>
          <a:bodyPr wrap="none" lIns="0" tIns="0" rIns="0" bIns="0" rtlCol="0" anchor="t"/>
          <a:lstStyle/>
          <a:p>
            <a:pPr algn="l" indent="0" marL="0">
              <a:lnSpc>
                <a:spcPts val="1700"/>
              </a:lnSpc>
              <a:buNone/>
            </a:pPr>
            <a:r>
              <a:rPr lang="en-US" sz="1350" dirty="0">
                <a:solidFill>
                  <a:srgbClr val="F9EEE7"/>
                </a:solidFill>
                <a:latin typeface="Quattrocento" pitchFamily="34" charset="0"/>
                <a:ea typeface="Quattrocento" pitchFamily="34" charset="-122"/>
                <a:cs typeface="Quattrocento" pitchFamily="34" charset="-120"/>
              </a:rPr>
              <a:t>Metropol</a:t>
            </a:r>
            <a:endParaRPr lang="en-US" sz="1350" dirty="0"/>
          </a:p>
        </p:txBody>
      </p:sp>
      <p:sp>
        <p:nvSpPr>
          <p:cNvPr id="15" name="Text 8"/>
          <p:cNvSpPr/>
          <p:nvPr/>
        </p:nvSpPr>
        <p:spPr>
          <a:xfrm>
            <a:off x="516136" y="6406753"/>
            <a:ext cx="4385191" cy="943927"/>
          </a:xfrm>
          <a:prstGeom prst="rect">
            <a:avLst/>
          </a:prstGeom>
          <a:noFill/>
          <a:ln/>
        </p:spPr>
        <p:txBody>
          <a:bodyPr wrap="square" lIns="0" tIns="0" rIns="0" bIns="0" rtlCol="0" anchor="t"/>
          <a:lstStyle/>
          <a:p>
            <a:pPr algn="l" indent="0" marL="0">
              <a:lnSpc>
                <a:spcPts val="1850"/>
              </a:lnSpc>
              <a:buNone/>
            </a:pPr>
            <a:r>
              <a:rPr lang="en-US" sz="1150" dirty="0">
                <a:solidFill>
                  <a:srgbClr val="F9EEE7"/>
                </a:solidFill>
                <a:latin typeface="Quattrocento" pitchFamily="34" charset="0"/>
                <a:ea typeface="Quattrocento" pitchFamily="34" charset="-122"/>
                <a:cs typeface="Quattrocento" pitchFamily="34" charset="-120"/>
              </a:rPr>
              <a:t>En Ataşehir, lado asiático, es un ícono del lujo emergente, mezclando residencias, oficinas y un centro comercial de alto nivel. Atrae a una clientela de clase media alta y alta, tanto local como internacional.</a:t>
            </a:r>
            <a:endParaRPr lang="en-US" sz="1150" dirty="0"/>
          </a:p>
        </p:txBody>
      </p:sp>
      <p:pic>
        <p:nvPicPr>
          <p:cNvPr id="16" name="Image 5" descr="preencoded.png">    </p:cNvPr>
          <p:cNvPicPr>
            <a:picLocks noChangeAspect="1"/>
          </p:cNvPicPr>
          <p:nvPr/>
        </p:nvPicPr>
        <p:blipFill>
          <a:blip r:embed="rId6"/>
          <a:stretch>
            <a:fillRect/>
          </a:stretch>
        </p:blipFill>
        <p:spPr>
          <a:xfrm>
            <a:off x="5122545" y="5585341"/>
            <a:ext cx="368737" cy="368737"/>
          </a:xfrm>
          <a:prstGeom prst="rect">
            <a:avLst/>
          </a:prstGeom>
        </p:spPr>
      </p:pic>
      <p:sp>
        <p:nvSpPr>
          <p:cNvPr id="17" name="Text 9"/>
          <p:cNvSpPr/>
          <p:nvPr/>
        </p:nvSpPr>
        <p:spPr>
          <a:xfrm>
            <a:off x="5122545" y="6101477"/>
            <a:ext cx="1735217" cy="216813"/>
          </a:xfrm>
          <a:prstGeom prst="rect">
            <a:avLst/>
          </a:prstGeom>
          <a:noFill/>
          <a:ln/>
        </p:spPr>
        <p:txBody>
          <a:bodyPr wrap="none" lIns="0" tIns="0" rIns="0" bIns="0" rtlCol="0" anchor="t"/>
          <a:lstStyle/>
          <a:p>
            <a:pPr algn="l" indent="0" marL="0">
              <a:lnSpc>
                <a:spcPts val="1700"/>
              </a:lnSpc>
              <a:buNone/>
            </a:pPr>
            <a:r>
              <a:rPr lang="en-US" sz="1350" dirty="0">
                <a:solidFill>
                  <a:srgbClr val="F9EEE7"/>
                </a:solidFill>
                <a:latin typeface="Quattrocento" pitchFamily="34" charset="0"/>
                <a:ea typeface="Quattrocento" pitchFamily="34" charset="-122"/>
                <a:cs typeface="Quattrocento" pitchFamily="34" charset="-120"/>
              </a:rPr>
              <a:t>İstinye Park </a:t>
            </a:r>
            <a:endParaRPr lang="en-US" sz="1350" dirty="0"/>
          </a:p>
        </p:txBody>
      </p:sp>
      <p:sp>
        <p:nvSpPr>
          <p:cNvPr id="18" name="Text 10"/>
          <p:cNvSpPr/>
          <p:nvPr/>
        </p:nvSpPr>
        <p:spPr>
          <a:xfrm>
            <a:off x="5122545" y="6406753"/>
            <a:ext cx="4385191" cy="1179909"/>
          </a:xfrm>
          <a:prstGeom prst="rect">
            <a:avLst/>
          </a:prstGeom>
          <a:noFill/>
          <a:ln/>
        </p:spPr>
        <p:txBody>
          <a:bodyPr wrap="square" lIns="0" tIns="0" rIns="0" bIns="0" rtlCol="0" anchor="t"/>
          <a:lstStyle/>
          <a:p>
            <a:pPr algn="l" indent="0" marL="0">
              <a:lnSpc>
                <a:spcPts val="1850"/>
              </a:lnSpc>
              <a:buNone/>
            </a:pPr>
            <a:r>
              <a:rPr lang="en-US" sz="1150" dirty="0">
                <a:solidFill>
                  <a:srgbClr val="F9EEE7"/>
                </a:solidFill>
                <a:latin typeface="Quattrocento" pitchFamily="34" charset="0"/>
                <a:ea typeface="Quattrocento" pitchFamily="34" charset="-122"/>
                <a:cs typeface="Quattrocento" pitchFamily="34" charset="-120"/>
              </a:rPr>
              <a:t>Ubicado en el prestigioso distrito de Sarıyer, se destaca por su ambiente lujoso y sofisticado. Atrae a un público de alto poder adquisitivo con boutiques exclusivas y variadas opciones gastronómicas, ofreciendo una experiencia de compras y entretenimiento de primer nivel.</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2593" y="583406"/>
            <a:ext cx="5334000" cy="624007"/>
          </a:xfrm>
          <a:prstGeom prst="rect">
            <a:avLst/>
          </a:prstGeom>
          <a:noFill/>
          <a:ln/>
        </p:spPr>
        <p:txBody>
          <a:bodyPr wrap="none" lIns="0" tIns="0" rIns="0" bIns="0" rtlCol="0" anchor="t"/>
          <a:lstStyle/>
          <a:p>
            <a:pPr indent="0" marL="0">
              <a:lnSpc>
                <a:spcPts val="4900"/>
              </a:lnSpc>
              <a:buNone/>
            </a:pPr>
            <a:r>
              <a:rPr lang="en-US" sz="3900" dirty="0">
                <a:solidFill>
                  <a:srgbClr val="FFD9BE"/>
                </a:solidFill>
                <a:latin typeface="Quattrocento" pitchFamily="34" charset="0"/>
                <a:ea typeface="Quattrocento" pitchFamily="34" charset="-122"/>
                <a:cs typeface="Quattrocento" pitchFamily="34" charset="-120"/>
              </a:rPr>
              <a:t>Localización Geográfica</a:t>
            </a:r>
            <a:endParaRPr lang="en-US" sz="3900" dirty="0"/>
          </a:p>
        </p:txBody>
      </p:sp>
      <p:pic>
        <p:nvPicPr>
          <p:cNvPr id="3" name="Image 0" descr="preencoded.png">    </p:cNvPr>
          <p:cNvPicPr>
            <a:picLocks noChangeAspect="1"/>
          </p:cNvPicPr>
          <p:nvPr/>
        </p:nvPicPr>
        <p:blipFill>
          <a:blip r:embed="rId1"/>
          <a:stretch>
            <a:fillRect/>
          </a:stretch>
        </p:blipFill>
        <p:spPr>
          <a:xfrm>
            <a:off x="1128355" y="1764268"/>
            <a:ext cx="2263140" cy="2201942"/>
          </a:xfrm>
          <a:prstGeom prst="rect">
            <a:avLst/>
          </a:prstGeom>
        </p:spPr>
      </p:pic>
      <p:sp>
        <p:nvSpPr>
          <p:cNvPr id="4" name="Text 1"/>
          <p:cNvSpPr/>
          <p:nvPr/>
        </p:nvSpPr>
        <p:spPr>
          <a:xfrm>
            <a:off x="742593" y="4204811"/>
            <a:ext cx="2995374" cy="374452"/>
          </a:xfrm>
          <a:prstGeom prst="rect">
            <a:avLst/>
          </a:prstGeom>
          <a:noFill/>
          <a:ln/>
        </p:spPr>
        <p:txBody>
          <a:bodyPr wrap="none" lIns="0" tIns="0" rIns="0" bIns="0" rtlCol="0" anchor="t"/>
          <a:lstStyle/>
          <a:p>
            <a:pPr indent="0" marL="0">
              <a:lnSpc>
                <a:spcPts val="2900"/>
              </a:lnSpc>
              <a:buNone/>
            </a:pPr>
            <a:endParaRPr lang="en-US" sz="2350" dirty="0"/>
          </a:p>
        </p:txBody>
      </p:sp>
      <p:pic>
        <p:nvPicPr>
          <p:cNvPr id="5" name="Image 1" descr="preencoded.png">    </p:cNvPr>
          <p:cNvPicPr>
            <a:picLocks noChangeAspect="1"/>
          </p:cNvPicPr>
          <p:nvPr/>
        </p:nvPicPr>
        <p:blipFill>
          <a:blip r:embed="rId2"/>
          <a:stretch>
            <a:fillRect/>
          </a:stretch>
        </p:blipFill>
        <p:spPr>
          <a:xfrm>
            <a:off x="4302562" y="1764268"/>
            <a:ext cx="8502491" cy="4554617"/>
          </a:xfrm>
          <a:prstGeom prst="rect">
            <a:avLst/>
          </a:prstGeom>
        </p:spPr>
      </p:pic>
      <p:sp>
        <p:nvSpPr>
          <p:cNvPr id="6" name="Text 2"/>
          <p:cNvSpPr/>
          <p:nvPr/>
        </p:nvSpPr>
        <p:spPr>
          <a:xfrm>
            <a:off x="4302562" y="6557486"/>
            <a:ext cx="2995374" cy="374452"/>
          </a:xfrm>
          <a:prstGeom prst="rect">
            <a:avLst/>
          </a:prstGeom>
          <a:noFill/>
          <a:ln/>
        </p:spPr>
        <p:txBody>
          <a:bodyPr wrap="none" lIns="0" tIns="0" rIns="0" bIns="0" rtlCol="0" anchor="t"/>
          <a:lstStyle/>
          <a:p>
            <a:pPr indent="0" marL="0">
              <a:lnSpc>
                <a:spcPts val="2900"/>
              </a:lnSpc>
              <a:buNone/>
            </a:pPr>
            <a:endParaRPr lang="en-US" sz="2350" dirty="0"/>
          </a:p>
        </p:txBody>
      </p:sp>
      <p:sp>
        <p:nvSpPr>
          <p:cNvPr id="7" name="Text 3"/>
          <p:cNvSpPr/>
          <p:nvPr/>
        </p:nvSpPr>
        <p:spPr>
          <a:xfrm>
            <a:off x="4302562" y="7144107"/>
            <a:ext cx="9592747" cy="339447"/>
          </a:xfrm>
          <a:prstGeom prst="rect">
            <a:avLst/>
          </a:prstGeom>
          <a:noFill/>
          <a:ln/>
        </p:spPr>
        <p:txBody>
          <a:bodyPr wrap="none" lIns="0" tIns="0" rIns="0" bIns="0" rtlCol="0" anchor="t"/>
          <a:lstStyle/>
          <a:p>
            <a:pPr indent="0" marL="0">
              <a:lnSpc>
                <a:spcPts val="2650"/>
              </a:lnSpc>
              <a:buNone/>
            </a:pP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427678"/>
            <a:ext cx="6185535" cy="4123611"/>
          </a:xfrm>
          <a:prstGeom prst="rect">
            <a:avLst/>
          </a:prstGeom>
        </p:spPr>
      </p:pic>
      <p:sp>
        <p:nvSpPr>
          <p:cNvPr id="3" name="Text 0"/>
          <p:cNvSpPr/>
          <p:nvPr/>
        </p:nvSpPr>
        <p:spPr>
          <a:xfrm>
            <a:off x="837724" y="5820489"/>
            <a:ext cx="6185535"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4" name="Text 1"/>
          <p:cNvSpPr/>
          <p:nvPr/>
        </p:nvSpPr>
        <p:spPr>
          <a:xfrm>
            <a:off x="7614761" y="1605320"/>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Ranking de Ventas </a:t>
            </a:r>
            <a:endParaRPr lang="en-US" sz="4400" dirty="0"/>
          </a:p>
        </p:txBody>
      </p:sp>
      <p:sp>
        <p:nvSpPr>
          <p:cNvPr id="5" name="Text 2"/>
          <p:cNvSpPr/>
          <p:nvPr/>
        </p:nvSpPr>
        <p:spPr>
          <a:xfrm>
            <a:off x="7614761" y="2548652"/>
            <a:ext cx="6185535" cy="3447217"/>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Los primeros cinco shoppings capitalizaron 44.698.197,38 USD, representando el 65,29% de las ventas totales, mientras que los cinco malls restantes alcanzaron un total de 23.775.177,04 USD, completando el 34,71%. En cuanto a los medios de pago, la mayoría de las transacciones se realizan en efectivo, seguidas por tarjeta de crédito y, en menor proporción, por tarjeta de débito, con una distribución similar en ambos grupos de shoppings.</a:t>
            </a:r>
            <a:endParaRPr lang="en-US" sz="1850" dirty="0"/>
          </a:p>
        </p:txBody>
      </p:sp>
      <p:sp>
        <p:nvSpPr>
          <p:cNvPr id="6" name="Text 3"/>
          <p:cNvSpPr/>
          <p:nvPr/>
        </p:nvSpPr>
        <p:spPr>
          <a:xfrm>
            <a:off x="837724" y="6688098"/>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94478"/>
          </a:xfrm>
          <a:prstGeom prst="rect">
            <a:avLst/>
          </a:prstGeom>
        </p:spPr>
      </p:pic>
      <p:sp>
        <p:nvSpPr>
          <p:cNvPr id="3" name="Text 0"/>
          <p:cNvSpPr/>
          <p:nvPr/>
        </p:nvSpPr>
        <p:spPr>
          <a:xfrm>
            <a:off x="698421" y="3043833"/>
            <a:ext cx="8447603" cy="586978"/>
          </a:xfrm>
          <a:prstGeom prst="rect">
            <a:avLst/>
          </a:prstGeom>
          <a:noFill/>
          <a:ln/>
        </p:spPr>
        <p:txBody>
          <a:bodyPr wrap="none" lIns="0" tIns="0" rIns="0" bIns="0" rtlCol="0" anchor="t"/>
          <a:lstStyle/>
          <a:p>
            <a:pPr indent="0" marL="0">
              <a:lnSpc>
                <a:spcPts val="4600"/>
              </a:lnSpc>
              <a:buNone/>
            </a:pPr>
            <a:r>
              <a:rPr lang="en-US" sz="3650" dirty="0">
                <a:solidFill>
                  <a:srgbClr val="FFD9BE"/>
                </a:solidFill>
                <a:latin typeface="Quattrocento" pitchFamily="34" charset="0"/>
                <a:ea typeface="Quattrocento" pitchFamily="34" charset="-122"/>
                <a:cs typeface="Quattrocento" pitchFamily="34" charset="-120"/>
              </a:rPr>
              <a:t>Análisis de Datos: Patrones de Visitantes</a:t>
            </a:r>
            <a:endParaRPr lang="en-US" sz="3650" dirty="0"/>
          </a:p>
        </p:txBody>
      </p:sp>
      <p:sp>
        <p:nvSpPr>
          <p:cNvPr id="4" name="Shape 1"/>
          <p:cNvSpPr/>
          <p:nvPr/>
        </p:nvSpPr>
        <p:spPr>
          <a:xfrm>
            <a:off x="698421" y="4229457"/>
            <a:ext cx="13233559" cy="22860"/>
          </a:xfrm>
          <a:prstGeom prst="roundRect">
            <a:avLst>
              <a:gd name="adj" fmla="val 130946"/>
            </a:avLst>
          </a:prstGeom>
          <a:solidFill>
            <a:srgbClr val="4A6B6A"/>
          </a:solidFill>
          <a:ln/>
        </p:spPr>
      </p:sp>
      <p:sp>
        <p:nvSpPr>
          <p:cNvPr id="5" name="Shape 2"/>
          <p:cNvSpPr/>
          <p:nvPr/>
        </p:nvSpPr>
        <p:spPr>
          <a:xfrm>
            <a:off x="2825948" y="4229398"/>
            <a:ext cx="22860" cy="698421"/>
          </a:xfrm>
          <a:prstGeom prst="roundRect">
            <a:avLst>
              <a:gd name="adj" fmla="val 130946"/>
            </a:avLst>
          </a:prstGeom>
          <a:solidFill>
            <a:srgbClr val="4A6B6A"/>
          </a:solidFill>
          <a:ln/>
        </p:spPr>
      </p:sp>
      <p:sp>
        <p:nvSpPr>
          <p:cNvPr id="6" name="Shape 3"/>
          <p:cNvSpPr/>
          <p:nvPr/>
        </p:nvSpPr>
        <p:spPr>
          <a:xfrm>
            <a:off x="2612946" y="4004965"/>
            <a:ext cx="448985" cy="448985"/>
          </a:xfrm>
          <a:prstGeom prst="roundRect">
            <a:avLst>
              <a:gd name="adj" fmla="val 6667"/>
            </a:avLst>
          </a:prstGeom>
          <a:solidFill>
            <a:srgbClr val="315251"/>
          </a:solidFill>
          <a:ln/>
        </p:spPr>
      </p:sp>
      <p:sp>
        <p:nvSpPr>
          <p:cNvPr id="7" name="Text 4"/>
          <p:cNvSpPr/>
          <p:nvPr/>
        </p:nvSpPr>
        <p:spPr>
          <a:xfrm>
            <a:off x="2787491" y="4088547"/>
            <a:ext cx="99774" cy="281702"/>
          </a:xfrm>
          <a:prstGeom prst="rect">
            <a:avLst/>
          </a:prstGeom>
          <a:noFill/>
          <a:ln/>
        </p:spPr>
        <p:txBody>
          <a:bodyPr wrap="none" lIns="0" tIns="0" rIns="0" bIns="0" rtlCol="0" anchor="t"/>
          <a:lstStyle/>
          <a:p>
            <a:pPr algn="ctr" indent="0" marL="0">
              <a:lnSpc>
                <a:spcPts val="2200"/>
              </a:lnSpc>
              <a:buNone/>
            </a:pPr>
            <a:r>
              <a:rPr lang="en-US" sz="2200" dirty="0">
                <a:solidFill>
                  <a:srgbClr val="F9EEE7"/>
                </a:solidFill>
                <a:latin typeface="Quattrocento" pitchFamily="34" charset="0"/>
                <a:ea typeface="Quattrocento" pitchFamily="34" charset="-122"/>
                <a:cs typeface="Quattrocento" pitchFamily="34" charset="-120"/>
              </a:rPr>
              <a:t>1</a:t>
            </a:r>
            <a:endParaRPr lang="en-US" sz="2200" dirty="0"/>
          </a:p>
        </p:txBody>
      </p:sp>
      <p:sp>
        <p:nvSpPr>
          <p:cNvPr id="8" name="Text 5"/>
          <p:cNvSpPr/>
          <p:nvPr/>
        </p:nvSpPr>
        <p:spPr>
          <a:xfrm>
            <a:off x="1557576" y="5127427"/>
            <a:ext cx="2559844" cy="293489"/>
          </a:xfrm>
          <a:prstGeom prst="rect">
            <a:avLst/>
          </a:prstGeom>
          <a:noFill/>
          <a:ln/>
        </p:spPr>
        <p:txBody>
          <a:bodyPr wrap="none" lIns="0" tIns="0" rIns="0" bIns="0" rtlCol="0" anchor="t"/>
          <a:lstStyle/>
          <a:p>
            <a:pPr algn="ctr" indent="0" marL="0">
              <a:lnSpc>
                <a:spcPts val="2300"/>
              </a:lnSpc>
              <a:buNone/>
            </a:pPr>
            <a:r>
              <a:rPr lang="en-US" sz="1800" dirty="0">
                <a:solidFill>
                  <a:srgbClr val="F9EEE7"/>
                </a:solidFill>
                <a:latin typeface="Quattrocento" pitchFamily="34" charset="0"/>
                <a:ea typeface="Quattrocento" pitchFamily="34" charset="-122"/>
                <a:cs typeface="Quattrocento" pitchFamily="34" charset="-120"/>
              </a:rPr>
              <a:t>Días de Mayor Afluencia</a:t>
            </a:r>
            <a:endParaRPr lang="en-US" sz="1800" dirty="0"/>
          </a:p>
        </p:txBody>
      </p:sp>
      <p:sp>
        <p:nvSpPr>
          <p:cNvPr id="9" name="Text 6"/>
          <p:cNvSpPr/>
          <p:nvPr/>
        </p:nvSpPr>
        <p:spPr>
          <a:xfrm>
            <a:off x="897969" y="5540573"/>
            <a:ext cx="3879056" cy="957620"/>
          </a:xfrm>
          <a:prstGeom prst="rect">
            <a:avLst/>
          </a:prstGeom>
          <a:noFill/>
          <a:ln/>
        </p:spPr>
        <p:txBody>
          <a:bodyPr wrap="square" lIns="0" tIns="0" rIns="0" bIns="0" rtlCol="0" anchor="t"/>
          <a:lstStyle/>
          <a:p>
            <a:pPr algn="ctr" indent="0" marL="0">
              <a:lnSpc>
                <a:spcPts val="2500"/>
              </a:lnSpc>
              <a:buNone/>
            </a:pPr>
            <a:r>
              <a:rPr lang="en-US" sz="1550" dirty="0">
                <a:solidFill>
                  <a:srgbClr val="F9EEE7"/>
                </a:solidFill>
                <a:latin typeface="Quattrocento" pitchFamily="34" charset="0"/>
                <a:ea typeface="Quattrocento" pitchFamily="34" charset="-122"/>
                <a:cs typeface="Quattrocento" pitchFamily="34" charset="-120"/>
              </a:rPr>
              <a:t>Los fines de semana registran el mayor número de visitantes en todos los centros comerciales analizados.</a:t>
            </a:r>
            <a:endParaRPr lang="en-US" sz="1550" dirty="0"/>
          </a:p>
        </p:txBody>
      </p:sp>
      <p:sp>
        <p:nvSpPr>
          <p:cNvPr id="10" name="Shape 7"/>
          <p:cNvSpPr/>
          <p:nvPr/>
        </p:nvSpPr>
        <p:spPr>
          <a:xfrm>
            <a:off x="7303651" y="4229398"/>
            <a:ext cx="22860" cy="698421"/>
          </a:xfrm>
          <a:prstGeom prst="roundRect">
            <a:avLst>
              <a:gd name="adj" fmla="val 130946"/>
            </a:avLst>
          </a:prstGeom>
          <a:solidFill>
            <a:srgbClr val="4A6B6A"/>
          </a:solidFill>
          <a:ln/>
        </p:spPr>
      </p:sp>
      <p:sp>
        <p:nvSpPr>
          <p:cNvPr id="11" name="Shape 8"/>
          <p:cNvSpPr/>
          <p:nvPr/>
        </p:nvSpPr>
        <p:spPr>
          <a:xfrm>
            <a:off x="7090648" y="4004965"/>
            <a:ext cx="448985" cy="448985"/>
          </a:xfrm>
          <a:prstGeom prst="roundRect">
            <a:avLst>
              <a:gd name="adj" fmla="val 6667"/>
            </a:avLst>
          </a:prstGeom>
          <a:solidFill>
            <a:srgbClr val="315251"/>
          </a:solidFill>
          <a:ln/>
        </p:spPr>
      </p:sp>
      <p:sp>
        <p:nvSpPr>
          <p:cNvPr id="12" name="Text 9"/>
          <p:cNvSpPr/>
          <p:nvPr/>
        </p:nvSpPr>
        <p:spPr>
          <a:xfrm>
            <a:off x="7239595" y="4088547"/>
            <a:ext cx="151090" cy="281702"/>
          </a:xfrm>
          <a:prstGeom prst="rect">
            <a:avLst/>
          </a:prstGeom>
          <a:noFill/>
          <a:ln/>
        </p:spPr>
        <p:txBody>
          <a:bodyPr wrap="none" lIns="0" tIns="0" rIns="0" bIns="0" rtlCol="0" anchor="t"/>
          <a:lstStyle/>
          <a:p>
            <a:pPr algn="ctr" indent="0" marL="0">
              <a:lnSpc>
                <a:spcPts val="2200"/>
              </a:lnSpc>
              <a:buNone/>
            </a:pPr>
            <a:r>
              <a:rPr lang="en-US" sz="2200" dirty="0">
                <a:solidFill>
                  <a:srgbClr val="F9EEE7"/>
                </a:solidFill>
                <a:latin typeface="Quattrocento" pitchFamily="34" charset="0"/>
                <a:ea typeface="Quattrocento" pitchFamily="34" charset="-122"/>
                <a:cs typeface="Quattrocento" pitchFamily="34" charset="-120"/>
              </a:rPr>
              <a:t>2</a:t>
            </a:r>
            <a:endParaRPr lang="en-US" sz="2200" dirty="0"/>
          </a:p>
        </p:txBody>
      </p:sp>
      <p:sp>
        <p:nvSpPr>
          <p:cNvPr id="13" name="Text 10"/>
          <p:cNvSpPr/>
          <p:nvPr/>
        </p:nvSpPr>
        <p:spPr>
          <a:xfrm>
            <a:off x="6141363" y="5127427"/>
            <a:ext cx="2347674" cy="293489"/>
          </a:xfrm>
          <a:prstGeom prst="rect">
            <a:avLst/>
          </a:prstGeom>
          <a:noFill/>
          <a:ln/>
        </p:spPr>
        <p:txBody>
          <a:bodyPr wrap="none" lIns="0" tIns="0" rIns="0" bIns="0" rtlCol="0" anchor="t"/>
          <a:lstStyle/>
          <a:p>
            <a:pPr algn="ctr" indent="0" marL="0">
              <a:lnSpc>
                <a:spcPts val="2300"/>
              </a:lnSpc>
              <a:buNone/>
            </a:pPr>
            <a:r>
              <a:rPr lang="en-US" sz="1800" dirty="0">
                <a:solidFill>
                  <a:srgbClr val="F9EEE7"/>
                </a:solidFill>
                <a:latin typeface="Quattrocento" pitchFamily="34" charset="0"/>
                <a:ea typeface="Quattrocento" pitchFamily="34" charset="-122"/>
                <a:cs typeface="Quattrocento" pitchFamily="34" charset="-120"/>
              </a:rPr>
              <a:t>Horarios Pico</a:t>
            </a:r>
            <a:endParaRPr lang="en-US" sz="1800" dirty="0"/>
          </a:p>
        </p:txBody>
      </p:sp>
      <p:sp>
        <p:nvSpPr>
          <p:cNvPr id="14" name="Text 11"/>
          <p:cNvSpPr/>
          <p:nvPr/>
        </p:nvSpPr>
        <p:spPr>
          <a:xfrm>
            <a:off x="5375672" y="5540573"/>
            <a:ext cx="3879056" cy="957620"/>
          </a:xfrm>
          <a:prstGeom prst="rect">
            <a:avLst/>
          </a:prstGeom>
          <a:noFill/>
          <a:ln/>
        </p:spPr>
        <p:txBody>
          <a:bodyPr wrap="square" lIns="0" tIns="0" rIns="0" bIns="0" rtlCol="0" anchor="t"/>
          <a:lstStyle/>
          <a:p>
            <a:pPr algn="ctr" indent="0" marL="0">
              <a:lnSpc>
                <a:spcPts val="2500"/>
              </a:lnSpc>
              <a:buNone/>
            </a:pPr>
            <a:r>
              <a:rPr lang="en-US" sz="1550" dirty="0">
                <a:solidFill>
                  <a:srgbClr val="F9EEE7"/>
                </a:solidFill>
                <a:latin typeface="Quattrocento" pitchFamily="34" charset="0"/>
                <a:ea typeface="Quattrocento" pitchFamily="34" charset="-122"/>
                <a:cs typeface="Quattrocento" pitchFamily="34" charset="-120"/>
              </a:rPr>
              <a:t>La mayor concentración de visitantes se observa entre las 12:00 y las 16:00 horas y luego entre las 18:00 y 21:00 horas.</a:t>
            </a:r>
            <a:endParaRPr lang="en-US" sz="1550" dirty="0"/>
          </a:p>
        </p:txBody>
      </p:sp>
      <p:sp>
        <p:nvSpPr>
          <p:cNvPr id="15" name="Shape 12"/>
          <p:cNvSpPr/>
          <p:nvPr/>
        </p:nvSpPr>
        <p:spPr>
          <a:xfrm>
            <a:off x="11781353" y="4229398"/>
            <a:ext cx="22860" cy="698421"/>
          </a:xfrm>
          <a:prstGeom prst="roundRect">
            <a:avLst>
              <a:gd name="adj" fmla="val 130946"/>
            </a:avLst>
          </a:prstGeom>
          <a:solidFill>
            <a:srgbClr val="4A6B6A"/>
          </a:solidFill>
          <a:ln/>
        </p:spPr>
      </p:sp>
      <p:sp>
        <p:nvSpPr>
          <p:cNvPr id="16" name="Shape 13"/>
          <p:cNvSpPr/>
          <p:nvPr/>
        </p:nvSpPr>
        <p:spPr>
          <a:xfrm>
            <a:off x="11568351" y="4004965"/>
            <a:ext cx="448985" cy="448985"/>
          </a:xfrm>
          <a:prstGeom prst="roundRect">
            <a:avLst>
              <a:gd name="adj" fmla="val 6667"/>
            </a:avLst>
          </a:prstGeom>
          <a:solidFill>
            <a:srgbClr val="315251"/>
          </a:solidFill>
          <a:ln/>
        </p:spPr>
      </p:sp>
      <p:sp>
        <p:nvSpPr>
          <p:cNvPr id="17" name="Text 14"/>
          <p:cNvSpPr/>
          <p:nvPr/>
        </p:nvSpPr>
        <p:spPr>
          <a:xfrm>
            <a:off x="11716107" y="4088547"/>
            <a:ext cx="153353" cy="281702"/>
          </a:xfrm>
          <a:prstGeom prst="rect">
            <a:avLst/>
          </a:prstGeom>
          <a:noFill/>
          <a:ln/>
        </p:spPr>
        <p:txBody>
          <a:bodyPr wrap="none" lIns="0" tIns="0" rIns="0" bIns="0" rtlCol="0" anchor="t"/>
          <a:lstStyle/>
          <a:p>
            <a:pPr algn="ctr" indent="0" marL="0">
              <a:lnSpc>
                <a:spcPts val="2200"/>
              </a:lnSpc>
              <a:buNone/>
            </a:pPr>
            <a:r>
              <a:rPr lang="en-US" sz="2200" dirty="0">
                <a:solidFill>
                  <a:srgbClr val="F9EEE7"/>
                </a:solidFill>
                <a:latin typeface="Quattrocento" pitchFamily="34" charset="0"/>
                <a:ea typeface="Quattrocento" pitchFamily="34" charset="-122"/>
                <a:cs typeface="Quattrocento" pitchFamily="34" charset="-120"/>
              </a:rPr>
              <a:t>3</a:t>
            </a:r>
            <a:endParaRPr lang="en-US" sz="2200" dirty="0"/>
          </a:p>
        </p:txBody>
      </p:sp>
      <p:sp>
        <p:nvSpPr>
          <p:cNvPr id="18" name="Text 15"/>
          <p:cNvSpPr/>
          <p:nvPr/>
        </p:nvSpPr>
        <p:spPr>
          <a:xfrm>
            <a:off x="10619065" y="5127427"/>
            <a:ext cx="2347674" cy="293489"/>
          </a:xfrm>
          <a:prstGeom prst="rect">
            <a:avLst/>
          </a:prstGeom>
          <a:noFill/>
          <a:ln/>
        </p:spPr>
        <p:txBody>
          <a:bodyPr wrap="none" lIns="0" tIns="0" rIns="0" bIns="0" rtlCol="0" anchor="t"/>
          <a:lstStyle/>
          <a:p>
            <a:pPr algn="ctr" indent="0" marL="0">
              <a:lnSpc>
                <a:spcPts val="2300"/>
              </a:lnSpc>
              <a:buNone/>
            </a:pPr>
            <a:r>
              <a:rPr lang="en-US" sz="1800" dirty="0">
                <a:solidFill>
                  <a:srgbClr val="F9EEE7"/>
                </a:solidFill>
                <a:latin typeface="Quattrocento" pitchFamily="34" charset="0"/>
                <a:ea typeface="Quattrocento" pitchFamily="34" charset="-122"/>
                <a:cs typeface="Quattrocento" pitchFamily="34" charset="-120"/>
              </a:rPr>
              <a:t>Eventos Especiales</a:t>
            </a:r>
            <a:endParaRPr lang="en-US" sz="1800" dirty="0"/>
          </a:p>
        </p:txBody>
      </p:sp>
      <p:sp>
        <p:nvSpPr>
          <p:cNvPr id="19" name="Text 16"/>
          <p:cNvSpPr/>
          <p:nvPr/>
        </p:nvSpPr>
        <p:spPr>
          <a:xfrm>
            <a:off x="9853374" y="5540573"/>
            <a:ext cx="3879056" cy="957620"/>
          </a:xfrm>
          <a:prstGeom prst="rect">
            <a:avLst/>
          </a:prstGeom>
          <a:noFill/>
          <a:ln/>
        </p:spPr>
        <p:txBody>
          <a:bodyPr wrap="square" lIns="0" tIns="0" rIns="0" bIns="0" rtlCol="0" anchor="t"/>
          <a:lstStyle/>
          <a:p>
            <a:pPr algn="ctr" indent="0" marL="0">
              <a:lnSpc>
                <a:spcPts val="2500"/>
              </a:lnSpc>
              <a:buNone/>
            </a:pPr>
            <a:r>
              <a:rPr lang="en-US" sz="1550" dirty="0">
                <a:solidFill>
                  <a:srgbClr val="F9EEE7"/>
                </a:solidFill>
                <a:latin typeface="Quattrocento" pitchFamily="34" charset="0"/>
                <a:ea typeface="Quattrocento" pitchFamily="34" charset="-122"/>
                <a:cs typeface="Quattrocento" pitchFamily="34" charset="-120"/>
              </a:rPr>
              <a:t>Las promociones y eventos temáticos aumentan significativamente la afluencia, especialmente en temporadas festivas.</a:t>
            </a:r>
            <a:endParaRPr lang="en-US" sz="1550" dirty="0"/>
          </a:p>
        </p:txBody>
      </p:sp>
      <p:sp>
        <p:nvSpPr>
          <p:cNvPr id="20" name="Text 17"/>
          <p:cNvSpPr/>
          <p:nvPr/>
        </p:nvSpPr>
        <p:spPr>
          <a:xfrm>
            <a:off x="698421" y="6722626"/>
            <a:ext cx="13233559" cy="957620"/>
          </a:xfrm>
          <a:prstGeom prst="rect">
            <a:avLst/>
          </a:prstGeom>
          <a:noFill/>
          <a:ln/>
        </p:spPr>
        <p:txBody>
          <a:bodyPr wrap="square" lIns="0" tIns="0" rIns="0" bIns="0" rtlCol="0" anchor="t"/>
          <a:lstStyle/>
          <a:p>
            <a:pPr indent="0" marL="0">
              <a:lnSpc>
                <a:spcPts val="2500"/>
              </a:lnSpc>
              <a:buNone/>
            </a:pPr>
            <a:r>
              <a:rPr lang="en-US" sz="1550" dirty="0">
                <a:solidFill>
                  <a:srgbClr val="F9EEE7"/>
                </a:solidFill>
                <a:latin typeface="Quattrocento" pitchFamily="34" charset="0"/>
                <a:ea typeface="Quattrocento" pitchFamily="34" charset="-122"/>
                <a:cs typeface="Quattrocento" pitchFamily="34" charset="-120"/>
              </a:rPr>
              <a:t>Estos patrones sugieren la importancia de adaptar los horarios de personal y servicios para satisfacer la demanda en momentos clave. Además, indica oportunidades para implementar estrategias de marketing y eventos que maximicen la afluencia durante períodos tradicionalmente menos concurridos.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367790"/>
            <a:ext cx="12954952" cy="1408033"/>
          </a:xfrm>
          <a:prstGeom prst="rect">
            <a:avLst/>
          </a:prstGeom>
          <a:noFill/>
          <a:ln/>
        </p:spPr>
        <p:txBody>
          <a:bodyPr wrap="squar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Preferencias de Consumo y Rendimiento Financiero</a:t>
            </a:r>
            <a:endParaRPr lang="en-US" sz="4400" dirty="0"/>
          </a:p>
        </p:txBody>
      </p:sp>
      <p:sp>
        <p:nvSpPr>
          <p:cNvPr id="3" name="Text 1"/>
          <p:cNvSpPr/>
          <p:nvPr/>
        </p:nvSpPr>
        <p:spPr>
          <a:xfrm>
            <a:off x="837724" y="337411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Categorías Líderes</a:t>
            </a:r>
            <a:endParaRPr lang="en-US" sz="2200" dirty="0"/>
          </a:p>
        </p:txBody>
      </p:sp>
      <p:sp>
        <p:nvSpPr>
          <p:cNvPr id="4" name="Text 2"/>
          <p:cNvSpPr/>
          <p:nvPr/>
        </p:nvSpPr>
        <p:spPr>
          <a:xfrm>
            <a:off x="837724" y="396537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Moda y accesorios</a:t>
            </a:r>
            <a:endParaRPr lang="en-US" sz="1850" dirty="0"/>
          </a:p>
        </p:txBody>
      </p:sp>
      <p:sp>
        <p:nvSpPr>
          <p:cNvPr id="5" name="Text 3"/>
          <p:cNvSpPr/>
          <p:nvPr/>
        </p:nvSpPr>
        <p:spPr>
          <a:xfrm>
            <a:off x="837724" y="443210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Electrónica y tecnología</a:t>
            </a:r>
            <a:endParaRPr lang="en-US" sz="1850" dirty="0"/>
          </a:p>
        </p:txBody>
      </p:sp>
      <p:sp>
        <p:nvSpPr>
          <p:cNvPr id="6" name="Text 4"/>
          <p:cNvSpPr/>
          <p:nvPr/>
        </p:nvSpPr>
        <p:spPr>
          <a:xfrm>
            <a:off x="837724" y="489882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Restaurantes y cafeterías</a:t>
            </a:r>
            <a:endParaRPr lang="en-US" sz="1850" dirty="0"/>
          </a:p>
        </p:txBody>
      </p:sp>
      <p:sp>
        <p:nvSpPr>
          <p:cNvPr id="7" name="Text 5"/>
          <p:cNvSpPr/>
          <p:nvPr/>
        </p:nvSpPr>
        <p:spPr>
          <a:xfrm>
            <a:off x="837724" y="5497235"/>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Estas categorías muestran un crecimiento constante, especialmente en zonas urbanas de alto poder adquisitivo.</a:t>
            </a:r>
            <a:endParaRPr lang="en-US" sz="1850" dirty="0"/>
          </a:p>
        </p:txBody>
      </p:sp>
      <p:sp>
        <p:nvSpPr>
          <p:cNvPr id="8" name="Text 6"/>
          <p:cNvSpPr/>
          <p:nvPr/>
        </p:nvSpPr>
        <p:spPr>
          <a:xfrm>
            <a:off x="7614761" y="3374112"/>
            <a:ext cx="3078123" cy="351949"/>
          </a:xfrm>
          <a:prstGeom prst="rect">
            <a:avLst/>
          </a:prstGeom>
          <a:noFill/>
          <a:ln/>
        </p:spPr>
        <p:txBody>
          <a:bodyPr wrap="none" lIns="0" tIns="0" rIns="0" bIns="0" rtlCol="0" anchor="t"/>
          <a:lstStyle/>
          <a:p>
            <a:pPr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Rendimiento Financiero</a:t>
            </a:r>
            <a:endParaRPr lang="en-US" sz="2200" dirty="0"/>
          </a:p>
        </p:txBody>
      </p:sp>
      <p:sp>
        <p:nvSpPr>
          <p:cNvPr id="9" name="Text 7"/>
          <p:cNvSpPr/>
          <p:nvPr/>
        </p:nvSpPr>
        <p:spPr>
          <a:xfrm>
            <a:off x="7614761" y="3965377"/>
            <a:ext cx="6185535" cy="2298144"/>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Todos están situados en zonas densamente pobladas y económicamente relevantes.  La oferta comercial y de servicios se encuentra conformada por  marcas de lujo, tiendas tecnológicas y opciones de entretenimiento premium atraen a un público de mayor poder adquisitivo.</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14388" y="2005608"/>
            <a:ext cx="6043493" cy="3636764"/>
          </a:xfrm>
          <a:prstGeom prst="rect">
            <a:avLst/>
          </a:prstGeom>
        </p:spPr>
      </p:pic>
      <p:sp>
        <p:nvSpPr>
          <p:cNvPr id="3" name="Text 0"/>
          <p:cNvSpPr/>
          <p:nvPr/>
        </p:nvSpPr>
        <p:spPr>
          <a:xfrm>
            <a:off x="814388" y="5904071"/>
            <a:ext cx="6216968" cy="372189"/>
          </a:xfrm>
          <a:prstGeom prst="rect">
            <a:avLst/>
          </a:prstGeom>
          <a:noFill/>
          <a:ln/>
        </p:spPr>
        <p:txBody>
          <a:bodyPr wrap="none" lIns="0" tIns="0" rIns="0" bIns="0" rtlCol="0" anchor="t"/>
          <a:lstStyle/>
          <a:p>
            <a:pPr indent="0" marL="0">
              <a:lnSpc>
                <a:spcPts val="2900"/>
              </a:lnSpc>
              <a:buNone/>
            </a:pPr>
            <a:endParaRPr lang="en-US" sz="1800" dirty="0"/>
          </a:p>
        </p:txBody>
      </p:sp>
      <p:sp>
        <p:nvSpPr>
          <p:cNvPr id="4" name="Text 1"/>
          <p:cNvSpPr/>
          <p:nvPr/>
        </p:nvSpPr>
        <p:spPr>
          <a:xfrm>
            <a:off x="7606665" y="1057632"/>
            <a:ext cx="6216968" cy="1368743"/>
          </a:xfrm>
          <a:prstGeom prst="rect">
            <a:avLst/>
          </a:prstGeom>
          <a:noFill/>
          <a:ln/>
        </p:spPr>
        <p:txBody>
          <a:bodyPr wrap="square" lIns="0" tIns="0" rIns="0" bIns="0" rtlCol="0" anchor="t"/>
          <a:lstStyle/>
          <a:p>
            <a:pPr indent="0" marL="0">
              <a:lnSpc>
                <a:spcPts val="5350"/>
              </a:lnSpc>
              <a:buNone/>
            </a:pPr>
            <a:r>
              <a:rPr lang="en-US" sz="4300" dirty="0">
                <a:solidFill>
                  <a:srgbClr val="FFD9BE"/>
                </a:solidFill>
                <a:latin typeface="Quattrocento" pitchFamily="34" charset="0"/>
                <a:ea typeface="Quattrocento" pitchFamily="34" charset="-122"/>
                <a:cs typeface="Quattrocento" pitchFamily="34" charset="-120"/>
              </a:rPr>
              <a:t>Distribución por Categoría de Productos</a:t>
            </a:r>
            <a:endParaRPr lang="en-US" sz="4300" dirty="0"/>
          </a:p>
        </p:txBody>
      </p:sp>
      <p:sp>
        <p:nvSpPr>
          <p:cNvPr id="5" name="Text 2"/>
          <p:cNvSpPr/>
          <p:nvPr/>
        </p:nvSpPr>
        <p:spPr>
          <a:xfrm>
            <a:off x="7606665" y="2659023"/>
            <a:ext cx="6216968" cy="744379"/>
          </a:xfrm>
          <a:prstGeom prst="rect">
            <a:avLst/>
          </a:prstGeom>
          <a:noFill/>
          <a:ln/>
        </p:spPr>
        <p:txBody>
          <a:bodyPr wrap="square" lIns="0" tIns="0" rIns="0" bIns="0" rtlCol="0" anchor="t"/>
          <a:lstStyle/>
          <a:p>
            <a:pPr algn="l" marL="342900" indent="-342900">
              <a:lnSpc>
                <a:spcPts val="2900"/>
              </a:lnSpc>
              <a:buSzPct val="100000"/>
              <a:buChar char="•"/>
            </a:pPr>
            <a:r>
              <a:rPr lang="en-US" sz="1800" b="1" dirty="0">
                <a:solidFill>
                  <a:srgbClr val="F9EEE7"/>
                </a:solidFill>
                <a:latin typeface="Quattrocento" pitchFamily="34" charset="0"/>
                <a:ea typeface="Quattrocento" pitchFamily="34" charset="-122"/>
                <a:cs typeface="Quattrocento" pitchFamily="34" charset="-120"/>
              </a:rPr>
              <a:t>Clothing (22,68%)</a:t>
            </a:r>
            <a:pPr algn="l" indent="0" marL="0">
              <a:lnSpc>
                <a:spcPts val="2900"/>
              </a:lnSpc>
              <a:buNone/>
            </a:pPr>
            <a:r>
              <a:rPr lang="en-US" sz="1800" dirty="0">
                <a:solidFill>
                  <a:srgbClr val="F9EEE7"/>
                </a:solidFill>
                <a:latin typeface="Quattrocento" pitchFamily="34" charset="0"/>
                <a:ea typeface="Quattrocento" pitchFamily="34" charset="-122"/>
                <a:cs typeface="Quattrocento" pitchFamily="34" charset="-120"/>
              </a:rPr>
              <a:t>: La categoría más popular, indicando un alto interés en moda.</a:t>
            </a:r>
            <a:endParaRPr lang="en-US" sz="1800" dirty="0"/>
          </a:p>
        </p:txBody>
      </p:sp>
      <p:sp>
        <p:nvSpPr>
          <p:cNvPr id="6" name="Text 3"/>
          <p:cNvSpPr/>
          <p:nvPr/>
        </p:nvSpPr>
        <p:spPr>
          <a:xfrm>
            <a:off x="7606665" y="3484840"/>
            <a:ext cx="6216968" cy="744379"/>
          </a:xfrm>
          <a:prstGeom prst="rect">
            <a:avLst/>
          </a:prstGeom>
          <a:noFill/>
          <a:ln/>
        </p:spPr>
        <p:txBody>
          <a:bodyPr wrap="square" lIns="0" tIns="0" rIns="0" bIns="0" rtlCol="0" anchor="t"/>
          <a:lstStyle/>
          <a:p>
            <a:pPr algn="l" marL="342900" indent="-342900">
              <a:lnSpc>
                <a:spcPts val="2900"/>
              </a:lnSpc>
              <a:buSzPct val="100000"/>
              <a:buChar char="•"/>
            </a:pPr>
            <a:r>
              <a:rPr lang="en-US" sz="1800" b="1" dirty="0">
                <a:solidFill>
                  <a:srgbClr val="F9EEE7"/>
                </a:solidFill>
                <a:latin typeface="Quattrocento" pitchFamily="34" charset="0"/>
                <a:ea typeface="Quattrocento" pitchFamily="34" charset="-122"/>
                <a:cs typeface="Quattrocento" pitchFamily="34" charset="-120"/>
              </a:rPr>
              <a:t>Food &amp; Beverage (9,94%)</a:t>
            </a:r>
            <a:pPr algn="l" indent="0" marL="0">
              <a:lnSpc>
                <a:spcPts val="2900"/>
              </a:lnSpc>
              <a:buNone/>
            </a:pPr>
            <a:r>
              <a:rPr lang="en-US" sz="1800" dirty="0">
                <a:solidFill>
                  <a:srgbClr val="F9EEE7"/>
                </a:solidFill>
                <a:latin typeface="Quattrocento" pitchFamily="34" charset="0"/>
                <a:ea typeface="Quattrocento" pitchFamily="34" charset="-122"/>
                <a:cs typeface="Quattrocento" pitchFamily="34" charset="-120"/>
              </a:rPr>
              <a:t>: Los consumidores disfrutan de experiencias gastronómicas.</a:t>
            </a:r>
            <a:endParaRPr lang="en-US" sz="1800" dirty="0"/>
          </a:p>
        </p:txBody>
      </p:sp>
      <p:sp>
        <p:nvSpPr>
          <p:cNvPr id="7" name="Text 4"/>
          <p:cNvSpPr/>
          <p:nvPr/>
        </p:nvSpPr>
        <p:spPr>
          <a:xfrm>
            <a:off x="7606665" y="4310658"/>
            <a:ext cx="6216968" cy="744379"/>
          </a:xfrm>
          <a:prstGeom prst="rect">
            <a:avLst/>
          </a:prstGeom>
          <a:noFill/>
          <a:ln/>
        </p:spPr>
        <p:txBody>
          <a:bodyPr wrap="square" lIns="0" tIns="0" rIns="0" bIns="0" rtlCol="0" anchor="t"/>
          <a:lstStyle/>
          <a:p>
            <a:pPr algn="l" marL="342900" indent="-342900">
              <a:lnSpc>
                <a:spcPts val="2900"/>
              </a:lnSpc>
              <a:buSzPct val="100000"/>
              <a:buChar char="•"/>
            </a:pPr>
            <a:r>
              <a:rPr lang="en-US" sz="1800" b="1" dirty="0">
                <a:solidFill>
                  <a:srgbClr val="F9EEE7"/>
                </a:solidFill>
                <a:latin typeface="Quattrocento" pitchFamily="34" charset="0"/>
                <a:ea typeface="Quattrocento" pitchFamily="34" charset="-122"/>
                <a:cs typeface="Quattrocento" pitchFamily="34" charset="-120"/>
              </a:rPr>
              <a:t>Cosmetics (9,68%)</a:t>
            </a:r>
            <a:pPr algn="l" indent="0" marL="0">
              <a:lnSpc>
                <a:spcPts val="2900"/>
              </a:lnSpc>
              <a:buNone/>
            </a:pPr>
            <a:r>
              <a:rPr lang="en-US" sz="1800" dirty="0">
                <a:solidFill>
                  <a:srgbClr val="F9EEE7"/>
                </a:solidFill>
                <a:latin typeface="Quattrocento" pitchFamily="34" charset="0"/>
                <a:ea typeface="Quattrocento" pitchFamily="34" charset="-122"/>
                <a:cs typeface="Quattrocento" pitchFamily="34" charset="-120"/>
              </a:rPr>
              <a:t>: Fuerte enfoque en cuidado personal y belleza.</a:t>
            </a:r>
            <a:endParaRPr lang="en-US" sz="1800" dirty="0"/>
          </a:p>
        </p:txBody>
      </p:sp>
      <p:sp>
        <p:nvSpPr>
          <p:cNvPr id="8" name="Text 5"/>
          <p:cNvSpPr/>
          <p:nvPr/>
        </p:nvSpPr>
        <p:spPr>
          <a:xfrm>
            <a:off x="7606665" y="5136475"/>
            <a:ext cx="6216968" cy="37218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F9EEE7"/>
                </a:solidFill>
                <a:latin typeface="Quattrocento" pitchFamily="34" charset="0"/>
                <a:ea typeface="Quattrocento" pitchFamily="34" charset="-122"/>
                <a:cs typeface="Quattrocento" pitchFamily="34" charset="-120"/>
              </a:rPr>
              <a:t>Toys (6,57%)</a:t>
            </a:r>
            <a:pPr algn="l" indent="0" marL="0">
              <a:lnSpc>
                <a:spcPts val="2900"/>
              </a:lnSpc>
              <a:buNone/>
            </a:pPr>
            <a:r>
              <a:rPr lang="en-US" sz="1800" dirty="0">
                <a:solidFill>
                  <a:srgbClr val="F9EEE7"/>
                </a:solidFill>
                <a:latin typeface="Quattrocento" pitchFamily="34" charset="0"/>
                <a:ea typeface="Quattrocento" pitchFamily="34" charset="-122"/>
                <a:cs typeface="Quattrocento" pitchFamily="34" charset="-120"/>
              </a:rPr>
              <a:t>: Presencia de familias con niños.</a:t>
            </a:r>
            <a:endParaRPr lang="en-US" sz="1800" dirty="0"/>
          </a:p>
        </p:txBody>
      </p:sp>
      <p:sp>
        <p:nvSpPr>
          <p:cNvPr id="9" name="Text 6"/>
          <p:cNvSpPr/>
          <p:nvPr/>
        </p:nvSpPr>
        <p:spPr>
          <a:xfrm>
            <a:off x="7606665" y="5590103"/>
            <a:ext cx="6216968" cy="37218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F9EEE7"/>
                </a:solidFill>
                <a:latin typeface="Quattrocento" pitchFamily="34" charset="0"/>
                <a:ea typeface="Quattrocento" pitchFamily="34" charset="-122"/>
                <a:cs typeface="Quattrocento" pitchFamily="34" charset="-120"/>
              </a:rPr>
              <a:t>Shoes (6,6%)</a:t>
            </a:r>
            <a:pPr algn="l" indent="0" marL="0">
              <a:lnSpc>
                <a:spcPts val="2900"/>
              </a:lnSpc>
              <a:buNone/>
            </a:pPr>
            <a:r>
              <a:rPr lang="en-US" sz="1800" dirty="0">
                <a:solidFill>
                  <a:srgbClr val="F9EEE7"/>
                </a:solidFill>
                <a:latin typeface="Quattrocento" pitchFamily="34" charset="0"/>
                <a:ea typeface="Quattrocento" pitchFamily="34" charset="-122"/>
                <a:cs typeface="Quattrocento" pitchFamily="34" charset="-120"/>
              </a:rPr>
              <a:t>: Interés en moda y comodidad.</a:t>
            </a:r>
            <a:endParaRPr lang="en-US" sz="1800" dirty="0"/>
          </a:p>
        </p:txBody>
      </p:sp>
      <p:sp>
        <p:nvSpPr>
          <p:cNvPr id="10" name="Text 7"/>
          <p:cNvSpPr/>
          <p:nvPr/>
        </p:nvSpPr>
        <p:spPr>
          <a:xfrm>
            <a:off x="7606665" y="6043732"/>
            <a:ext cx="6216968" cy="37218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F9EEE7"/>
                </a:solidFill>
                <a:latin typeface="Quattrocento" pitchFamily="34" charset="0"/>
                <a:ea typeface="Quattrocento" pitchFamily="34" charset="-122"/>
                <a:cs typeface="Quattrocento" pitchFamily="34" charset="-120"/>
              </a:rPr>
              <a:t>Technology (3,27%)</a:t>
            </a:r>
            <a:pPr algn="l" indent="0" marL="0">
              <a:lnSpc>
                <a:spcPts val="2900"/>
              </a:lnSpc>
              <a:buNone/>
            </a:pPr>
            <a:r>
              <a:rPr lang="en-US" sz="1800" dirty="0">
                <a:solidFill>
                  <a:srgbClr val="F9EEE7"/>
                </a:solidFill>
                <a:latin typeface="Quattrocento" pitchFamily="34" charset="0"/>
                <a:ea typeface="Quattrocento" pitchFamily="34" charset="-122"/>
                <a:cs typeface="Quattrocento" pitchFamily="34" charset="-120"/>
              </a:rPr>
              <a:t>: Interés en productos electrónicos.</a:t>
            </a:r>
            <a:endParaRPr lang="en-US" sz="1800" dirty="0"/>
          </a:p>
        </p:txBody>
      </p:sp>
      <p:sp>
        <p:nvSpPr>
          <p:cNvPr id="11" name="Text 8"/>
          <p:cNvSpPr/>
          <p:nvPr/>
        </p:nvSpPr>
        <p:spPr>
          <a:xfrm>
            <a:off x="7606665" y="6497360"/>
            <a:ext cx="6216968" cy="37218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F9EEE7"/>
                </a:solidFill>
                <a:latin typeface="Quattrocento" pitchFamily="34" charset="0"/>
                <a:ea typeface="Quattrocento" pitchFamily="34" charset="-122"/>
                <a:cs typeface="Quattrocento" pitchFamily="34" charset="-120"/>
              </a:rPr>
              <a:t>Souvenir (3,29%)</a:t>
            </a:r>
            <a:pPr algn="l" indent="0" marL="0">
              <a:lnSpc>
                <a:spcPts val="2900"/>
              </a:lnSpc>
              <a:buNone/>
            </a:pPr>
            <a:r>
              <a:rPr lang="en-US" sz="1800" dirty="0">
                <a:solidFill>
                  <a:srgbClr val="F9EEE7"/>
                </a:solidFill>
                <a:latin typeface="Quattrocento" pitchFamily="34" charset="0"/>
                <a:ea typeface="Quattrocento" pitchFamily="34" charset="-122"/>
                <a:cs typeface="Quattrocento" pitchFamily="34" charset="-120"/>
              </a:rPr>
              <a:t>: Mezcla de turistas y locales.</a:t>
            </a:r>
            <a:endParaRPr lang="en-US" sz="1800" dirty="0"/>
          </a:p>
        </p:txBody>
      </p:sp>
      <p:sp>
        <p:nvSpPr>
          <p:cNvPr id="12" name="Text 9"/>
          <p:cNvSpPr/>
          <p:nvPr/>
        </p:nvSpPr>
        <p:spPr>
          <a:xfrm>
            <a:off x="7606665" y="6950988"/>
            <a:ext cx="6216968" cy="372189"/>
          </a:xfrm>
          <a:prstGeom prst="rect">
            <a:avLst/>
          </a:prstGeom>
          <a:noFill/>
          <a:ln/>
        </p:spPr>
        <p:txBody>
          <a:bodyPr wrap="none" lIns="0" tIns="0" rIns="0" bIns="0" rtlCol="0" anchor="t"/>
          <a:lstStyle/>
          <a:p>
            <a:pPr algn="l" marL="342900" indent="-342900">
              <a:lnSpc>
                <a:spcPts val="2900"/>
              </a:lnSpc>
              <a:buSzPct val="100000"/>
              <a:buChar char="•"/>
            </a:pPr>
            <a:r>
              <a:rPr lang="en-US" sz="1800" b="1" dirty="0">
                <a:solidFill>
                  <a:srgbClr val="F9EEE7"/>
                </a:solidFill>
                <a:latin typeface="Quattrocento" pitchFamily="34" charset="0"/>
                <a:ea typeface="Quattrocento" pitchFamily="34" charset="-122"/>
                <a:cs typeface="Quattrocento" pitchFamily="34" charset="-120"/>
              </a:rPr>
              <a:t>Books (3,27%)</a:t>
            </a:r>
            <a:pPr algn="l" indent="0" marL="0">
              <a:lnSpc>
                <a:spcPts val="2900"/>
              </a:lnSpc>
              <a:buNone/>
            </a:pPr>
            <a:r>
              <a:rPr lang="en-US" sz="1800" dirty="0">
                <a:solidFill>
                  <a:srgbClr val="F9EEE7"/>
                </a:solidFill>
                <a:latin typeface="Quattrocento" pitchFamily="34" charset="0"/>
                <a:ea typeface="Quattrocento" pitchFamily="34" charset="-122"/>
                <a:cs typeface="Quattrocento" pitchFamily="34" charset="-120"/>
              </a:rPr>
              <a:t>: Valoran la lectura y el aprendizaje.</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7239" y="742355"/>
            <a:ext cx="7609523" cy="1289685"/>
          </a:xfrm>
          <a:prstGeom prst="rect">
            <a:avLst/>
          </a:prstGeom>
          <a:noFill/>
          <a:ln/>
        </p:spPr>
        <p:txBody>
          <a:bodyPr wrap="square" lIns="0" tIns="0" rIns="0" bIns="0" rtlCol="0" anchor="t"/>
          <a:lstStyle/>
          <a:p>
            <a:pPr indent="0" marL="0">
              <a:lnSpc>
                <a:spcPts val="5050"/>
              </a:lnSpc>
              <a:buNone/>
            </a:pPr>
            <a:r>
              <a:rPr lang="en-US" sz="4050" dirty="0">
                <a:solidFill>
                  <a:srgbClr val="FFD9BE"/>
                </a:solidFill>
                <a:latin typeface="Quattrocento" pitchFamily="34" charset="0"/>
                <a:ea typeface="Quattrocento" pitchFamily="34" charset="-122"/>
                <a:cs typeface="Quattrocento" pitchFamily="34" charset="-120"/>
              </a:rPr>
              <a:t>Características Comunes de Éxito</a:t>
            </a:r>
            <a:endParaRPr lang="en-US" sz="4050" dirty="0"/>
          </a:p>
        </p:txBody>
      </p:sp>
      <p:sp>
        <p:nvSpPr>
          <p:cNvPr id="4" name="Shape 1"/>
          <p:cNvSpPr/>
          <p:nvPr/>
        </p:nvSpPr>
        <p:spPr>
          <a:xfrm>
            <a:off x="767239" y="2607469"/>
            <a:ext cx="383619" cy="383619"/>
          </a:xfrm>
          <a:prstGeom prst="roundRect">
            <a:avLst>
              <a:gd name="adj" fmla="val 8573"/>
            </a:avLst>
          </a:prstGeom>
          <a:solidFill>
            <a:srgbClr val="315251"/>
          </a:solidFill>
          <a:ln/>
        </p:spPr>
      </p:sp>
      <p:sp>
        <p:nvSpPr>
          <p:cNvPr id="5" name="Text 2"/>
          <p:cNvSpPr/>
          <p:nvPr/>
        </p:nvSpPr>
        <p:spPr>
          <a:xfrm>
            <a:off x="1370052" y="2607469"/>
            <a:ext cx="2579251" cy="322302"/>
          </a:xfrm>
          <a:prstGeom prst="rect">
            <a:avLst/>
          </a:prstGeom>
          <a:noFill/>
          <a:ln/>
        </p:spPr>
        <p:txBody>
          <a:bodyPr wrap="none" lIns="0" tIns="0" rIns="0" bIns="0" rtlCol="0" anchor="t"/>
          <a:lstStyle/>
          <a:p>
            <a:pPr indent="0" marL="0">
              <a:lnSpc>
                <a:spcPts val="2500"/>
              </a:lnSpc>
              <a:buNone/>
            </a:pPr>
            <a:r>
              <a:rPr lang="en-US" sz="2000" dirty="0">
                <a:solidFill>
                  <a:srgbClr val="F9EEE7"/>
                </a:solidFill>
                <a:latin typeface="Quattrocento" pitchFamily="34" charset="0"/>
                <a:ea typeface="Quattrocento" pitchFamily="34" charset="-122"/>
                <a:cs typeface="Quattrocento" pitchFamily="34" charset="-120"/>
              </a:rPr>
              <a:t>Ubicación Estratégica</a:t>
            </a:r>
            <a:endParaRPr lang="en-US" sz="2000" dirty="0"/>
          </a:p>
        </p:txBody>
      </p:sp>
      <p:sp>
        <p:nvSpPr>
          <p:cNvPr id="6" name="Text 3"/>
          <p:cNvSpPr/>
          <p:nvPr/>
        </p:nvSpPr>
        <p:spPr>
          <a:xfrm>
            <a:off x="1370052" y="3061216"/>
            <a:ext cx="3092410" cy="1402556"/>
          </a:xfrm>
          <a:prstGeom prst="rect">
            <a:avLst/>
          </a:prstGeom>
          <a:noFill/>
          <a:ln/>
        </p:spPr>
        <p:txBody>
          <a:bodyPr wrap="square" lIns="0" tIns="0" rIns="0" bIns="0" rtlCol="0" anchor="t"/>
          <a:lstStyle/>
          <a:p>
            <a:pPr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Excelente accesibilidad al transporte público, facilitando la visita de diversos grupos demográficos.</a:t>
            </a:r>
            <a:endParaRPr lang="en-US" sz="1700" dirty="0"/>
          </a:p>
        </p:txBody>
      </p:sp>
      <p:sp>
        <p:nvSpPr>
          <p:cNvPr id="7" name="Shape 4"/>
          <p:cNvSpPr/>
          <p:nvPr/>
        </p:nvSpPr>
        <p:spPr>
          <a:xfrm>
            <a:off x="4681657" y="2607469"/>
            <a:ext cx="383619" cy="383619"/>
          </a:xfrm>
          <a:prstGeom prst="roundRect">
            <a:avLst>
              <a:gd name="adj" fmla="val 8573"/>
            </a:avLst>
          </a:prstGeom>
          <a:solidFill>
            <a:srgbClr val="315251"/>
          </a:solidFill>
          <a:ln/>
        </p:spPr>
      </p:sp>
      <p:sp>
        <p:nvSpPr>
          <p:cNvPr id="8" name="Text 5"/>
          <p:cNvSpPr/>
          <p:nvPr/>
        </p:nvSpPr>
        <p:spPr>
          <a:xfrm>
            <a:off x="5284470" y="2607469"/>
            <a:ext cx="2617470" cy="322302"/>
          </a:xfrm>
          <a:prstGeom prst="rect">
            <a:avLst/>
          </a:prstGeom>
          <a:noFill/>
          <a:ln/>
        </p:spPr>
        <p:txBody>
          <a:bodyPr wrap="none" lIns="0" tIns="0" rIns="0" bIns="0" rtlCol="0" anchor="t"/>
          <a:lstStyle/>
          <a:p>
            <a:pPr indent="0" marL="0">
              <a:lnSpc>
                <a:spcPts val="2500"/>
              </a:lnSpc>
              <a:buNone/>
            </a:pPr>
            <a:r>
              <a:rPr lang="en-US" sz="2000" dirty="0">
                <a:solidFill>
                  <a:srgbClr val="F9EEE7"/>
                </a:solidFill>
                <a:latin typeface="Quattrocento" pitchFamily="34" charset="0"/>
                <a:ea typeface="Quattrocento" pitchFamily="34" charset="-122"/>
                <a:cs typeface="Quattrocento" pitchFamily="34" charset="-120"/>
              </a:rPr>
              <a:t>Diseño Arquitectónico</a:t>
            </a:r>
            <a:endParaRPr lang="en-US" sz="2000" dirty="0"/>
          </a:p>
        </p:txBody>
      </p:sp>
      <p:sp>
        <p:nvSpPr>
          <p:cNvPr id="9" name="Text 6"/>
          <p:cNvSpPr/>
          <p:nvPr/>
        </p:nvSpPr>
        <p:spPr>
          <a:xfrm>
            <a:off x="5284470" y="3061216"/>
            <a:ext cx="3092410" cy="1753195"/>
          </a:xfrm>
          <a:prstGeom prst="rect">
            <a:avLst/>
          </a:prstGeom>
          <a:noFill/>
          <a:ln/>
        </p:spPr>
        <p:txBody>
          <a:bodyPr wrap="square" lIns="0" tIns="0" rIns="0" bIns="0" rtlCol="0" anchor="t"/>
          <a:lstStyle/>
          <a:p>
            <a:pPr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Estructuras modernas y funcionales que combinan estética con practicidad, creando ambientes atractivos para los visitantes.</a:t>
            </a:r>
            <a:endParaRPr lang="en-US" sz="1700" dirty="0"/>
          </a:p>
        </p:txBody>
      </p:sp>
      <p:sp>
        <p:nvSpPr>
          <p:cNvPr id="10" name="Shape 7"/>
          <p:cNvSpPr/>
          <p:nvPr/>
        </p:nvSpPr>
        <p:spPr>
          <a:xfrm>
            <a:off x="767239" y="5280184"/>
            <a:ext cx="383619" cy="383619"/>
          </a:xfrm>
          <a:prstGeom prst="roundRect">
            <a:avLst>
              <a:gd name="adj" fmla="val 8573"/>
            </a:avLst>
          </a:prstGeom>
          <a:solidFill>
            <a:srgbClr val="315251"/>
          </a:solidFill>
          <a:ln/>
        </p:spPr>
      </p:sp>
      <p:sp>
        <p:nvSpPr>
          <p:cNvPr id="11" name="Text 8"/>
          <p:cNvSpPr/>
          <p:nvPr/>
        </p:nvSpPr>
        <p:spPr>
          <a:xfrm>
            <a:off x="1370052" y="5280184"/>
            <a:ext cx="3092410" cy="644604"/>
          </a:xfrm>
          <a:prstGeom prst="rect">
            <a:avLst/>
          </a:prstGeom>
          <a:noFill/>
          <a:ln/>
        </p:spPr>
        <p:txBody>
          <a:bodyPr wrap="square" lIns="0" tIns="0" rIns="0" bIns="0" rtlCol="0" anchor="t"/>
          <a:lstStyle/>
          <a:p>
            <a:pPr indent="0" marL="0">
              <a:lnSpc>
                <a:spcPts val="2500"/>
              </a:lnSpc>
              <a:buNone/>
            </a:pPr>
            <a:r>
              <a:rPr lang="en-US" sz="2000" dirty="0">
                <a:solidFill>
                  <a:srgbClr val="F9EEE7"/>
                </a:solidFill>
                <a:latin typeface="Quattrocento" pitchFamily="34" charset="0"/>
                <a:ea typeface="Quattrocento" pitchFamily="34" charset="-122"/>
                <a:cs typeface="Quattrocento" pitchFamily="34" charset="-120"/>
              </a:rPr>
              <a:t>Experiencias Multifacéticas</a:t>
            </a:r>
            <a:endParaRPr lang="en-US" sz="2000" dirty="0"/>
          </a:p>
        </p:txBody>
      </p:sp>
      <p:sp>
        <p:nvSpPr>
          <p:cNvPr id="12" name="Text 9"/>
          <p:cNvSpPr/>
          <p:nvPr/>
        </p:nvSpPr>
        <p:spPr>
          <a:xfrm>
            <a:off x="1370052" y="6056233"/>
            <a:ext cx="3092410" cy="1402556"/>
          </a:xfrm>
          <a:prstGeom prst="rect">
            <a:avLst/>
          </a:prstGeom>
          <a:noFill/>
          <a:ln/>
        </p:spPr>
        <p:txBody>
          <a:bodyPr wrap="square" lIns="0" tIns="0" rIns="0" bIns="0" rtlCol="0" anchor="t"/>
          <a:lstStyle/>
          <a:p>
            <a:pPr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Oferta que va más allá de las compras, incluyendo opciones de entretenimiento, cultura y gastronomía.</a:t>
            </a:r>
            <a:endParaRPr lang="en-US" sz="1700" dirty="0"/>
          </a:p>
        </p:txBody>
      </p:sp>
      <p:sp>
        <p:nvSpPr>
          <p:cNvPr id="13" name="Shape 10"/>
          <p:cNvSpPr/>
          <p:nvPr/>
        </p:nvSpPr>
        <p:spPr>
          <a:xfrm>
            <a:off x="4681657" y="5280184"/>
            <a:ext cx="383619" cy="383619"/>
          </a:xfrm>
          <a:prstGeom prst="roundRect">
            <a:avLst>
              <a:gd name="adj" fmla="val 8573"/>
            </a:avLst>
          </a:prstGeom>
          <a:solidFill>
            <a:srgbClr val="315251"/>
          </a:solidFill>
          <a:ln/>
        </p:spPr>
      </p:sp>
      <p:sp>
        <p:nvSpPr>
          <p:cNvPr id="14" name="Text 11"/>
          <p:cNvSpPr/>
          <p:nvPr/>
        </p:nvSpPr>
        <p:spPr>
          <a:xfrm>
            <a:off x="5284470" y="5280184"/>
            <a:ext cx="2775704" cy="322302"/>
          </a:xfrm>
          <a:prstGeom prst="rect">
            <a:avLst/>
          </a:prstGeom>
          <a:noFill/>
          <a:ln/>
        </p:spPr>
        <p:txBody>
          <a:bodyPr wrap="none" lIns="0" tIns="0" rIns="0" bIns="0" rtlCol="0" anchor="t"/>
          <a:lstStyle/>
          <a:p>
            <a:pPr indent="0" marL="0">
              <a:lnSpc>
                <a:spcPts val="2500"/>
              </a:lnSpc>
              <a:buNone/>
            </a:pPr>
            <a:r>
              <a:rPr lang="en-US" sz="2000" dirty="0">
                <a:solidFill>
                  <a:srgbClr val="F9EEE7"/>
                </a:solidFill>
                <a:latin typeface="Quattrocento" pitchFamily="34" charset="0"/>
                <a:ea typeface="Quattrocento" pitchFamily="34" charset="-122"/>
                <a:cs typeface="Quattrocento" pitchFamily="34" charset="-120"/>
              </a:rPr>
              <a:t>Integración Tecnológica</a:t>
            </a:r>
            <a:endParaRPr lang="en-US" sz="2000" dirty="0"/>
          </a:p>
        </p:txBody>
      </p:sp>
      <p:sp>
        <p:nvSpPr>
          <p:cNvPr id="15" name="Text 12"/>
          <p:cNvSpPr/>
          <p:nvPr/>
        </p:nvSpPr>
        <p:spPr>
          <a:xfrm>
            <a:off x="5284470" y="5733931"/>
            <a:ext cx="3092410" cy="1753195"/>
          </a:xfrm>
          <a:prstGeom prst="rect">
            <a:avLst/>
          </a:prstGeom>
          <a:noFill/>
          <a:ln/>
        </p:spPr>
        <p:txBody>
          <a:bodyPr wrap="square" lIns="0" tIns="0" rIns="0" bIns="0" rtlCol="0" anchor="t"/>
          <a:lstStyle/>
          <a:p>
            <a:pPr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Implementación de Wi-Fi gratuito, opciones de pago digital y otras tecnologías que mejoran la experiencia del cliente.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2024-12-27T20:03:06Z</dcterms:created>
  <dcterms:modified xsi:type="dcterms:W3CDTF">2024-12-27T20:03:06Z</dcterms:modified>
</cp:coreProperties>
</file>